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52"/>
  </p:notesMasterIdLst>
  <p:handoutMasterIdLst>
    <p:handoutMasterId r:id="rId153"/>
  </p:handoutMasterIdLst>
  <p:sldIdLst>
    <p:sldId id="349" r:id="rId2"/>
    <p:sldId id="351" r:id="rId3"/>
    <p:sldId id="307" r:id="rId4"/>
    <p:sldId id="265" r:id="rId5"/>
    <p:sldId id="262" r:id="rId6"/>
    <p:sldId id="363" r:id="rId7"/>
    <p:sldId id="354" r:id="rId8"/>
    <p:sldId id="355" r:id="rId9"/>
    <p:sldId id="361" r:id="rId10"/>
    <p:sldId id="356" r:id="rId11"/>
    <p:sldId id="358" r:id="rId12"/>
    <p:sldId id="359" r:id="rId13"/>
    <p:sldId id="360" r:id="rId14"/>
    <p:sldId id="362" r:id="rId15"/>
    <p:sldId id="364" r:id="rId16"/>
    <p:sldId id="268" r:id="rId17"/>
    <p:sldId id="365" r:id="rId18"/>
    <p:sldId id="269" r:id="rId19"/>
    <p:sldId id="270" r:id="rId20"/>
    <p:sldId id="271" r:id="rId21"/>
    <p:sldId id="272" r:id="rId22"/>
    <p:sldId id="258" r:id="rId23"/>
    <p:sldId id="367" r:id="rId24"/>
    <p:sldId id="368" r:id="rId25"/>
    <p:sldId id="366" r:id="rId26"/>
    <p:sldId id="273" r:id="rId27"/>
    <p:sldId id="274" r:id="rId28"/>
    <p:sldId id="275" r:id="rId29"/>
    <p:sldId id="276" r:id="rId30"/>
    <p:sldId id="278" r:id="rId31"/>
    <p:sldId id="277" r:id="rId32"/>
    <p:sldId id="279" r:id="rId33"/>
    <p:sldId id="280" r:id="rId34"/>
    <p:sldId id="403" r:id="rId35"/>
    <p:sldId id="404" r:id="rId36"/>
    <p:sldId id="405" r:id="rId37"/>
    <p:sldId id="406" r:id="rId38"/>
    <p:sldId id="407" r:id="rId39"/>
    <p:sldId id="408" r:id="rId40"/>
    <p:sldId id="409" r:id="rId41"/>
    <p:sldId id="410" r:id="rId42"/>
    <p:sldId id="411" r:id="rId43"/>
    <p:sldId id="369" r:id="rId44"/>
    <p:sldId id="375" r:id="rId45"/>
    <p:sldId id="370" r:id="rId46"/>
    <p:sldId id="371" r:id="rId47"/>
    <p:sldId id="373" r:id="rId48"/>
    <p:sldId id="374" r:id="rId49"/>
    <p:sldId id="372" r:id="rId50"/>
    <p:sldId id="377" r:id="rId51"/>
    <p:sldId id="378" r:id="rId52"/>
    <p:sldId id="379" r:id="rId53"/>
    <p:sldId id="381" r:id="rId54"/>
    <p:sldId id="380" r:id="rId55"/>
    <p:sldId id="382" r:id="rId56"/>
    <p:sldId id="384" r:id="rId57"/>
    <p:sldId id="385" r:id="rId58"/>
    <p:sldId id="387" r:id="rId59"/>
    <p:sldId id="386" r:id="rId60"/>
    <p:sldId id="388" r:id="rId61"/>
    <p:sldId id="389" r:id="rId62"/>
    <p:sldId id="390" r:id="rId63"/>
    <p:sldId id="391" r:id="rId64"/>
    <p:sldId id="392" r:id="rId65"/>
    <p:sldId id="393" r:id="rId66"/>
    <p:sldId id="394" r:id="rId67"/>
    <p:sldId id="395" r:id="rId68"/>
    <p:sldId id="396" r:id="rId69"/>
    <p:sldId id="397" r:id="rId70"/>
    <p:sldId id="398" r:id="rId71"/>
    <p:sldId id="399" r:id="rId72"/>
    <p:sldId id="400" r:id="rId73"/>
    <p:sldId id="259" r:id="rId74"/>
    <p:sldId id="401" r:id="rId75"/>
    <p:sldId id="341" r:id="rId76"/>
    <p:sldId id="282" r:id="rId77"/>
    <p:sldId id="281" r:id="rId78"/>
    <p:sldId id="283" r:id="rId79"/>
    <p:sldId id="402" r:id="rId80"/>
    <p:sldId id="342" r:id="rId81"/>
    <p:sldId id="284" r:id="rId82"/>
    <p:sldId id="285" r:id="rId83"/>
    <p:sldId id="286" r:id="rId84"/>
    <p:sldId id="287" r:id="rId85"/>
    <p:sldId id="288" r:id="rId86"/>
    <p:sldId id="264" r:id="rId87"/>
    <p:sldId id="343" r:id="rId88"/>
    <p:sldId id="291" r:id="rId89"/>
    <p:sldId id="289" r:id="rId90"/>
    <p:sldId id="290" r:id="rId91"/>
    <p:sldId id="261" r:id="rId92"/>
    <p:sldId id="344" r:id="rId93"/>
    <p:sldId id="292" r:id="rId94"/>
    <p:sldId id="293" r:id="rId95"/>
    <p:sldId id="294" r:id="rId96"/>
    <p:sldId id="295" r:id="rId97"/>
    <p:sldId id="296" r:id="rId98"/>
    <p:sldId id="345" r:id="rId99"/>
    <p:sldId id="256" r:id="rId100"/>
    <p:sldId id="298" r:id="rId101"/>
    <p:sldId id="299" r:id="rId102"/>
    <p:sldId id="300" r:id="rId103"/>
    <p:sldId id="301" r:id="rId104"/>
    <p:sldId id="302" r:id="rId105"/>
    <p:sldId id="263" r:id="rId106"/>
    <p:sldId id="346" r:id="rId107"/>
    <p:sldId id="303" r:id="rId108"/>
    <p:sldId id="304" r:id="rId109"/>
    <p:sldId id="305" r:id="rId110"/>
    <p:sldId id="306" r:id="rId111"/>
    <p:sldId id="347" r:id="rId112"/>
    <p:sldId id="348" r:id="rId113"/>
    <p:sldId id="308" r:id="rId114"/>
    <p:sldId id="309" r:id="rId115"/>
    <p:sldId id="310" r:id="rId116"/>
    <p:sldId id="311" r:id="rId117"/>
    <p:sldId id="312" r:id="rId118"/>
    <p:sldId id="313" r:id="rId119"/>
    <p:sldId id="314" r:id="rId120"/>
    <p:sldId id="315" r:id="rId121"/>
    <p:sldId id="316" r:id="rId122"/>
    <p:sldId id="317" r:id="rId123"/>
    <p:sldId id="318" r:id="rId124"/>
    <p:sldId id="319" r:id="rId125"/>
    <p:sldId id="320" r:id="rId126"/>
    <p:sldId id="321" r:id="rId127"/>
    <p:sldId id="322" r:id="rId128"/>
    <p:sldId id="323" r:id="rId129"/>
    <p:sldId id="324" r:id="rId130"/>
    <p:sldId id="325" r:id="rId131"/>
    <p:sldId id="326" r:id="rId132"/>
    <p:sldId id="327" r:id="rId133"/>
    <p:sldId id="328" r:id="rId134"/>
    <p:sldId id="329" r:id="rId135"/>
    <p:sldId id="330" r:id="rId136"/>
    <p:sldId id="331" r:id="rId137"/>
    <p:sldId id="332" r:id="rId138"/>
    <p:sldId id="333" r:id="rId139"/>
    <p:sldId id="412" r:id="rId140"/>
    <p:sldId id="413" r:id="rId141"/>
    <p:sldId id="414" r:id="rId142"/>
    <p:sldId id="415" r:id="rId143"/>
    <p:sldId id="417" r:id="rId144"/>
    <p:sldId id="416" r:id="rId145"/>
    <p:sldId id="418" r:id="rId146"/>
    <p:sldId id="419" r:id="rId147"/>
    <p:sldId id="339" r:id="rId148"/>
    <p:sldId id="340" r:id="rId149"/>
    <p:sldId id="350" r:id="rId150"/>
    <p:sldId id="335" r:id="rId151"/>
  </p:sldIdLst>
  <p:sldSz cx="9144000" cy="6858000" type="letter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b="1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b="1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b="1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b="1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728">
          <p15:clr>
            <a:srgbClr val="A4A3A4"/>
          </p15:clr>
        </p15:guide>
        <p15:guide id="2" pos="31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clrMru>
    <a:srgbClr val="00FF00"/>
    <a:srgbClr val="000000"/>
    <a:srgbClr val="009D9D"/>
    <a:srgbClr val="E500E5"/>
    <a:srgbClr val="8000FF"/>
    <a:srgbClr val="149F40"/>
    <a:srgbClr val="3E299A"/>
    <a:srgbClr val="FFFFFF"/>
    <a:srgbClr val="FF0000"/>
    <a:srgbClr val="8383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9"/>
    <p:restoredTop sz="94652"/>
  </p:normalViewPr>
  <p:slideViewPr>
    <p:cSldViewPr snapToGrid="0">
      <p:cViewPr varScale="1">
        <p:scale>
          <a:sx n="176" d="100"/>
          <a:sy n="176" d="100"/>
        </p:scale>
        <p:origin x="216" y="1392"/>
      </p:cViewPr>
      <p:guideLst>
        <p:guide orient="horz" pos="728"/>
        <p:guide pos="31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-1728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handoutMaster" Target="handoutMasters/handoutMaster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presProps" Target="presProps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8890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latin typeface="Verdana" pitchFamily="-111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Poison Ivy Presentation © 2003 Jonathan Sachs Graphics</a:t>
            </a:r>
          </a:p>
        </p:txBody>
      </p:sp>
      <p:sp>
        <p:nvSpPr>
          <p:cNvPr id="138245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charset="0"/>
              </a:defRPr>
            </a:lvl1pPr>
          </a:lstStyle>
          <a:p>
            <a:fld id="{18BD09D7-6B8B-5F45-8022-21FC804C54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4976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-11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-11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7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7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-11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7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AECA6A8-6E63-FF4E-A9EB-B2F5A48CB7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8807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7" charset="0"/>
        <a:ea typeface="ヒラギノ角ゴ Pro W3" pitchFamily="-111" charset="-128"/>
        <a:cs typeface="ヒラギノ角ゴ Pro W3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7" charset="0"/>
        <a:ea typeface="ヒラギノ角ゴ Pro W3" pitchFamily="-107" charset="-128"/>
        <a:cs typeface="ヒラギノ角ゴ Pro W3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7" charset="0"/>
        <a:ea typeface="ヒラギノ角ゴ Pro W3" pitchFamily="-107" charset="-128"/>
        <a:cs typeface="ヒラギノ角ゴ Pro W3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7" charset="0"/>
        <a:ea typeface="ヒラギノ角ゴ Pro W3" pitchFamily="-107" charset="-128"/>
        <a:cs typeface="ヒラギノ角ゴ Pro W3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7" charset="0"/>
        <a:ea typeface="ヒラギノ角ゴ Pro W3" pitchFamily="-107" charset="-128"/>
        <a:cs typeface="ヒラギノ角ゴ Pro W3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527936BE-5950-644A-9BEC-B461A2E4627E}" type="slidenum">
              <a:rPr lang="en-US" sz="1200"/>
              <a:pPr/>
              <a:t>116</a:t>
            </a:fld>
            <a:endParaRPr lang="en-US" sz="120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BBBB9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imes" pitchFamily="-111" charset="0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1295400"/>
          </a:xfrm>
          <a:prstGeom prst="rect">
            <a:avLst/>
          </a:prstGeom>
          <a:solidFill>
            <a:srgbClr val="5B5B4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imes" pitchFamily="-111" charset="0"/>
              <a:ea typeface="+mn-ea"/>
              <a:cs typeface="+mn-cs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138113" y="6529388"/>
            <a:ext cx="23622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latin typeface="Verdana" pitchFamily="-111" charset="0"/>
                <a:ea typeface="+mn-ea"/>
                <a:cs typeface="+mn-cs"/>
              </a:rPr>
              <a:t>© 2003 jonathan sachs graphics</a:t>
            </a:r>
          </a:p>
        </p:txBody>
      </p:sp>
      <p:sp>
        <p:nvSpPr>
          <p:cNvPr id="7" name="Text Box 7"/>
          <p:cNvSpPr txBox="1">
            <a:spLocks noChangeArrowheads="1"/>
          </p:cNvSpPr>
          <p:nvPr userDrawn="1"/>
        </p:nvSpPr>
        <p:spPr bwMode="auto">
          <a:xfrm>
            <a:off x="2592388" y="6523038"/>
            <a:ext cx="16002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latin typeface="Verdana" pitchFamily="-111" charset="0"/>
                <a:ea typeface="+mn-ea"/>
                <a:cs typeface="+mn-cs"/>
              </a:rPr>
              <a:t>www.poison-ivy.org</a:t>
            </a:r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4132263" y="6483350"/>
            <a:ext cx="3397250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1400" b="0">
                <a:solidFill>
                  <a:srgbClr val="5B5B44"/>
                </a:solidFill>
                <a:latin typeface="Verdana" pitchFamily="-111" charset="0"/>
                <a:ea typeface="+mn-ea"/>
                <a:cs typeface="+mn-cs"/>
              </a:rPr>
              <a:t>Only For Use by City of Indianapolis</a:t>
            </a:r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z="1400"/>
            </a:lvl1pPr>
          </a:lstStyle>
          <a:p>
            <a:fld id="{7C846D24-23F1-F34E-B11D-09BD5D1CE85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094741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688783-7EEE-AC40-AA61-73FF8F42BF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68115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10500" y="304800"/>
            <a:ext cx="102870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24400" y="304800"/>
            <a:ext cx="293370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20B9E5-3A7A-6A43-911D-79982F926C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359460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C9367D-5B6F-1749-AC3B-206A435B50F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77680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FD80C9-CD05-E246-B608-C10156E246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079521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24400" y="1447800"/>
            <a:ext cx="19812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0" y="1447800"/>
            <a:ext cx="19812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6DED4E-F63D-3446-9B91-3A97868D53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74238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B1AACE-9F8F-9B40-8018-6693A1176C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03019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374478-A19E-2045-BBEB-833082BD33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9960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715A2E-091B-BA41-ACA9-6B783A780F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785185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767701-A392-9F41-841C-F1B8BC1B8D6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74207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94B7C6-58EB-254C-AE52-47509B25645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04125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imes" pitchFamily="-111" charset="0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29540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imes" pitchFamily="-111" charset="0"/>
              <a:ea typeface="+mn-ea"/>
              <a:cs typeface="+mn-cs"/>
            </a:endParaRP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05400" y="304800"/>
            <a:ext cx="3581400" cy="914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24400" y="1447800"/>
            <a:ext cx="4114800" cy="495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138113" y="6529388"/>
            <a:ext cx="23622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 dirty="0">
                <a:latin typeface="Verdana" pitchFamily="-111" charset="0"/>
                <a:ea typeface="+mn-ea"/>
                <a:cs typeface="+mn-cs"/>
              </a:rPr>
              <a:t>© 2015 </a:t>
            </a:r>
            <a:r>
              <a:rPr lang="en-US" sz="1000" b="0" dirty="0" err="1">
                <a:latin typeface="Verdana" pitchFamily="-111" charset="0"/>
                <a:ea typeface="+mn-ea"/>
                <a:cs typeface="+mn-cs"/>
              </a:rPr>
              <a:t>jonathan</a:t>
            </a:r>
            <a:r>
              <a:rPr lang="en-US" sz="1000" b="0" dirty="0">
                <a:latin typeface="Verdana" pitchFamily="-111" charset="0"/>
                <a:ea typeface="+mn-ea"/>
                <a:cs typeface="+mn-cs"/>
              </a:rPr>
              <a:t> </a:t>
            </a:r>
            <a:r>
              <a:rPr lang="en-US" sz="1000" b="0" dirty="0" err="1">
                <a:latin typeface="Verdana" pitchFamily="-111" charset="0"/>
                <a:ea typeface="+mn-ea"/>
                <a:cs typeface="+mn-cs"/>
              </a:rPr>
              <a:t>sachs</a:t>
            </a:r>
            <a:r>
              <a:rPr lang="en-US" sz="1000" b="0" dirty="0">
                <a:latin typeface="Verdana" pitchFamily="-111" charset="0"/>
                <a:ea typeface="+mn-ea"/>
                <a:cs typeface="+mn-cs"/>
              </a:rPr>
              <a:t> graphics</a:t>
            </a:r>
          </a:p>
        </p:txBody>
      </p:sp>
      <p:sp>
        <p:nvSpPr>
          <p:cNvPr id="1033" name="Text Box 9"/>
          <p:cNvSpPr txBox="1">
            <a:spLocks noChangeArrowheads="1"/>
          </p:cNvSpPr>
          <p:nvPr userDrawn="1"/>
        </p:nvSpPr>
        <p:spPr bwMode="auto">
          <a:xfrm>
            <a:off x="6527800" y="6523038"/>
            <a:ext cx="16002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latin typeface="Verdana" pitchFamily="-111" charset="0"/>
                <a:ea typeface="+mn-ea"/>
                <a:cs typeface="+mn-cs"/>
              </a:rPr>
              <a:t>www.poison-ivy.org</a:t>
            </a:r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009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Verdana" charset="0"/>
              </a:defRPr>
            </a:lvl1pPr>
          </a:lstStyle>
          <a:p>
            <a:fld id="{F13EFF03-3EBB-E04B-9B18-2E714469152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ransition>
    <p:wipe dir="r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ヒラギノ角ゴ Pro W3" pitchFamily="-111" charset="-128"/>
          <a:cs typeface="ヒラギノ角ゴ Pro W3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-107" charset="0"/>
          <a:ea typeface="ヒラギノ角ゴ Pro W3" pitchFamily="-111" charset="-128"/>
          <a:cs typeface="ヒラギノ角ゴ Pro W3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-107" charset="0"/>
          <a:ea typeface="ヒラギノ角ゴ Pro W3" pitchFamily="-111" charset="-128"/>
          <a:cs typeface="ヒラギノ角ゴ Pro W3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-107" charset="0"/>
          <a:ea typeface="ヒラギノ角ゴ Pro W3" pitchFamily="-111" charset="-128"/>
          <a:cs typeface="ヒラギノ角ゴ Pro W3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-107" charset="0"/>
          <a:ea typeface="ヒラギノ角ゴ Pro W3" pitchFamily="-111" charset="-128"/>
          <a:cs typeface="ヒラギノ角ゴ Pro W3" pitchFamily="-11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-107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-107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-107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-107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38382C"/>
          </a:solidFill>
          <a:latin typeface="+mn-lt"/>
          <a:ea typeface="ヒラギノ角ゴ Pro W3" pitchFamily="-111" charset="-128"/>
          <a:cs typeface="ヒラギノ角ゴ Pro W3" pitchFamily="-111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38382C"/>
          </a:solidFill>
          <a:latin typeface="+mn-lt"/>
          <a:ea typeface="ヒラギノ角ゴ Pro W3" pitchFamily="-107" charset="-128"/>
          <a:cs typeface="ヒラギノ角ゴ Pro W3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38382C"/>
          </a:solidFill>
          <a:latin typeface="+mn-lt"/>
          <a:ea typeface="ヒラギノ角ゴ Pro W3" pitchFamily="-107" charset="-128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38382C"/>
          </a:solidFill>
          <a:latin typeface="+mn-lt"/>
          <a:ea typeface="ヒラギノ角ゴ Pro W3" pitchFamily="-107" charset="-128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8382C"/>
          </a:solidFill>
          <a:latin typeface="+mn-lt"/>
          <a:ea typeface="ヒラギノ角ゴ Pro W3" pitchFamily="-107" charset="-128"/>
          <a:cs typeface="ヒラギノ角ゴ Pro W3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ヒラギノ角ゴ Pro W3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ヒラギノ角ゴ Pro W3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ヒラギノ角ゴ Pro W3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ヒラギノ角ゴ Pro W3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8.jpe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35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microsoft.com/office/2007/relationships/hdphoto" Target="../media/hdphoto5.wdp"/><Relationship Id="rId4" Type="http://schemas.openxmlformats.org/officeDocument/2006/relationships/image" Target="../media/image38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4.png"/><Relationship Id="rId5" Type="http://schemas.openxmlformats.org/officeDocument/2006/relationships/image" Target="../media/image193.png"/><Relationship Id="rId4" Type="http://schemas.openxmlformats.org/officeDocument/2006/relationships/image" Target="../media/image19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7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hyperlink" Target="https://www.youtube.com/watch?v=Yc7dka-8-XI" TargetMode="Externa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6C6D69B0-6EF4-E04C-9DBE-425C2D4EBCCA}" type="slidenum">
              <a:rPr lang="en-US">
                <a:latin typeface="Verdana" charset="0"/>
              </a:rPr>
              <a:pPr/>
              <a:t>1</a:t>
            </a:fld>
            <a:endParaRPr lang="en-US">
              <a:latin typeface="Verdana" charset="0"/>
            </a:endParaRP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4286250" y="1485900"/>
            <a:ext cx="420370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This </a:t>
            </a:r>
            <a:r>
              <a:rPr lang="en-US" sz="1600" dirty="0" err="1">
                <a:solidFill>
                  <a:srgbClr val="000000"/>
                </a:solidFill>
                <a:latin typeface="Verdana" charset="0"/>
              </a:rPr>
              <a:t>Powerpoint</a:t>
            </a:r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 is licensed only for use by the original purchaser. </a:t>
            </a:r>
          </a:p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Copying this file and selling it or giving it away is a violation of copyright law.</a:t>
            </a:r>
          </a:p>
        </p:txBody>
      </p:sp>
      <p:pic>
        <p:nvPicPr>
          <p:cNvPr id="133123" name="Picture 3" descr="&#10;berries-2.jpg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0" y="901700"/>
            <a:ext cx="3327400" cy="3098800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4286250" y="3048000"/>
            <a:ext cx="382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b="0">
                <a:solidFill>
                  <a:srgbClr val="000000"/>
                </a:solidFill>
                <a:latin typeface="Verdana" charset="0"/>
              </a:rPr>
              <a:t>Any unauthorized use or reproduction without express written permission of the author may cause a severe outbreak of itching.</a:t>
            </a:r>
          </a:p>
        </p:txBody>
      </p:sp>
      <p:sp>
        <p:nvSpPr>
          <p:cNvPr id="15366" name="Rectangle 5"/>
          <p:cNvSpPr>
            <a:spLocks noChangeArrowheads="1"/>
          </p:cNvSpPr>
          <p:nvPr/>
        </p:nvSpPr>
        <p:spPr bwMode="auto">
          <a:xfrm>
            <a:off x="647700" y="4117975"/>
            <a:ext cx="3314700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400" b="0">
                <a:latin typeface="Verdana" charset="0"/>
              </a:rPr>
              <a:t>Yes, this IS a photo of poison ivy.</a:t>
            </a:r>
          </a:p>
        </p:txBody>
      </p:sp>
      <p:sp>
        <p:nvSpPr>
          <p:cNvPr id="133127" name="Freeform 7"/>
          <p:cNvSpPr>
            <a:spLocks/>
          </p:cNvSpPr>
          <p:nvPr/>
        </p:nvSpPr>
        <p:spPr bwMode="auto">
          <a:xfrm>
            <a:off x="419100" y="4749800"/>
            <a:ext cx="8153400" cy="1193800"/>
          </a:xfrm>
          <a:custGeom>
            <a:avLst/>
            <a:gdLst/>
            <a:ahLst/>
            <a:cxnLst>
              <a:cxn ang="0">
                <a:pos x="29" y="23"/>
              </a:cxn>
              <a:cxn ang="0">
                <a:pos x="159" y="0"/>
              </a:cxn>
              <a:cxn ang="0">
                <a:pos x="270" y="17"/>
              </a:cxn>
              <a:cxn ang="0">
                <a:pos x="388" y="29"/>
              </a:cxn>
              <a:cxn ang="0">
                <a:pos x="559" y="5"/>
              </a:cxn>
              <a:cxn ang="0">
                <a:pos x="783" y="35"/>
              </a:cxn>
              <a:cxn ang="0">
                <a:pos x="917" y="35"/>
              </a:cxn>
              <a:cxn ang="0">
                <a:pos x="1194" y="17"/>
              </a:cxn>
              <a:cxn ang="0">
                <a:pos x="1523" y="35"/>
              </a:cxn>
              <a:cxn ang="0">
                <a:pos x="1541" y="70"/>
              </a:cxn>
              <a:cxn ang="0">
                <a:pos x="1529" y="194"/>
              </a:cxn>
              <a:cxn ang="0">
                <a:pos x="1530" y="317"/>
              </a:cxn>
              <a:cxn ang="0">
                <a:pos x="1535" y="405"/>
              </a:cxn>
              <a:cxn ang="0">
                <a:pos x="1523" y="500"/>
              </a:cxn>
              <a:cxn ang="0">
                <a:pos x="1494" y="676"/>
              </a:cxn>
              <a:cxn ang="0">
                <a:pos x="1517" y="870"/>
              </a:cxn>
              <a:cxn ang="0">
                <a:pos x="1511" y="929"/>
              </a:cxn>
              <a:cxn ang="0">
                <a:pos x="1376" y="917"/>
              </a:cxn>
              <a:cxn ang="0">
                <a:pos x="1288" y="923"/>
              </a:cxn>
              <a:cxn ang="0">
                <a:pos x="1253" y="947"/>
              </a:cxn>
              <a:cxn ang="0">
                <a:pos x="1165" y="923"/>
              </a:cxn>
              <a:cxn ang="0">
                <a:pos x="1041" y="923"/>
              </a:cxn>
              <a:cxn ang="0">
                <a:pos x="789" y="935"/>
              </a:cxn>
              <a:cxn ang="0">
                <a:pos x="436" y="911"/>
              </a:cxn>
              <a:cxn ang="0">
                <a:pos x="29" y="911"/>
              </a:cxn>
              <a:cxn ang="0">
                <a:pos x="0" y="705"/>
              </a:cxn>
              <a:cxn ang="0">
                <a:pos x="41" y="300"/>
              </a:cxn>
              <a:cxn ang="0">
                <a:pos x="29" y="23"/>
              </a:cxn>
            </a:cxnLst>
            <a:rect l="0" t="0" r="r" b="b"/>
            <a:pathLst>
              <a:path w="1550" h="953">
                <a:moveTo>
                  <a:pt x="29" y="23"/>
                </a:moveTo>
                <a:cubicBezTo>
                  <a:pt x="76" y="16"/>
                  <a:pt x="114" y="7"/>
                  <a:pt x="159" y="0"/>
                </a:cubicBezTo>
                <a:cubicBezTo>
                  <a:pt x="200" y="12"/>
                  <a:pt x="217" y="12"/>
                  <a:pt x="270" y="17"/>
                </a:cubicBezTo>
                <a:cubicBezTo>
                  <a:pt x="309" y="20"/>
                  <a:pt x="388" y="29"/>
                  <a:pt x="388" y="29"/>
                </a:cubicBezTo>
                <a:cubicBezTo>
                  <a:pt x="468" y="24"/>
                  <a:pt x="493" y="21"/>
                  <a:pt x="559" y="5"/>
                </a:cubicBezTo>
                <a:cubicBezTo>
                  <a:pt x="661" y="16"/>
                  <a:pt x="692" y="4"/>
                  <a:pt x="783" y="35"/>
                </a:cubicBezTo>
                <a:cubicBezTo>
                  <a:pt x="844" y="29"/>
                  <a:pt x="867" y="54"/>
                  <a:pt x="917" y="35"/>
                </a:cubicBezTo>
                <a:cubicBezTo>
                  <a:pt x="936" y="27"/>
                  <a:pt x="1194" y="17"/>
                  <a:pt x="1194" y="17"/>
                </a:cubicBezTo>
                <a:cubicBezTo>
                  <a:pt x="1376" y="27"/>
                  <a:pt x="1340" y="26"/>
                  <a:pt x="1523" y="35"/>
                </a:cubicBezTo>
                <a:cubicBezTo>
                  <a:pt x="1527" y="47"/>
                  <a:pt x="1540" y="56"/>
                  <a:pt x="1541" y="70"/>
                </a:cubicBezTo>
                <a:cubicBezTo>
                  <a:pt x="1543" y="114"/>
                  <a:pt x="1535" y="152"/>
                  <a:pt x="1529" y="194"/>
                </a:cubicBezTo>
                <a:cubicBezTo>
                  <a:pt x="1534" y="249"/>
                  <a:pt x="1516" y="264"/>
                  <a:pt x="1530" y="317"/>
                </a:cubicBezTo>
                <a:cubicBezTo>
                  <a:pt x="1524" y="343"/>
                  <a:pt x="1550" y="383"/>
                  <a:pt x="1535" y="405"/>
                </a:cubicBezTo>
                <a:cubicBezTo>
                  <a:pt x="1520" y="449"/>
                  <a:pt x="1532" y="408"/>
                  <a:pt x="1523" y="500"/>
                </a:cubicBezTo>
                <a:cubicBezTo>
                  <a:pt x="1517" y="558"/>
                  <a:pt x="1505" y="618"/>
                  <a:pt x="1494" y="676"/>
                </a:cubicBezTo>
                <a:cubicBezTo>
                  <a:pt x="1497" y="745"/>
                  <a:pt x="1499" y="804"/>
                  <a:pt x="1517" y="870"/>
                </a:cubicBezTo>
                <a:cubicBezTo>
                  <a:pt x="1515" y="889"/>
                  <a:pt x="1529" y="922"/>
                  <a:pt x="1511" y="929"/>
                </a:cubicBezTo>
                <a:cubicBezTo>
                  <a:pt x="1468" y="943"/>
                  <a:pt x="1421" y="918"/>
                  <a:pt x="1376" y="917"/>
                </a:cubicBezTo>
                <a:cubicBezTo>
                  <a:pt x="1346" y="916"/>
                  <a:pt x="1317" y="921"/>
                  <a:pt x="1288" y="923"/>
                </a:cubicBezTo>
                <a:cubicBezTo>
                  <a:pt x="1241" y="938"/>
                  <a:pt x="1300" y="915"/>
                  <a:pt x="1253" y="947"/>
                </a:cubicBezTo>
                <a:cubicBezTo>
                  <a:pt x="1242" y="953"/>
                  <a:pt x="1176" y="919"/>
                  <a:pt x="1165" y="923"/>
                </a:cubicBezTo>
                <a:cubicBezTo>
                  <a:pt x="1105" y="912"/>
                  <a:pt x="1099" y="938"/>
                  <a:pt x="1041" y="923"/>
                </a:cubicBezTo>
                <a:cubicBezTo>
                  <a:pt x="937" y="928"/>
                  <a:pt x="872" y="925"/>
                  <a:pt x="789" y="935"/>
                </a:cubicBezTo>
                <a:cubicBezTo>
                  <a:pt x="727" y="925"/>
                  <a:pt x="496" y="923"/>
                  <a:pt x="436" y="911"/>
                </a:cubicBezTo>
                <a:cubicBezTo>
                  <a:pt x="284" y="913"/>
                  <a:pt x="180" y="948"/>
                  <a:pt x="29" y="911"/>
                </a:cubicBezTo>
                <a:cubicBezTo>
                  <a:pt x="22" y="842"/>
                  <a:pt x="16" y="772"/>
                  <a:pt x="0" y="705"/>
                </a:cubicBezTo>
                <a:cubicBezTo>
                  <a:pt x="4" y="605"/>
                  <a:pt x="9" y="376"/>
                  <a:pt x="41" y="300"/>
                </a:cubicBezTo>
                <a:cubicBezTo>
                  <a:pt x="38" y="205"/>
                  <a:pt x="29" y="115"/>
                  <a:pt x="29" y="23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  <a:round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FFDD65"/>
              </a:solidFill>
              <a:latin typeface="Times" pitchFamily="-111" charset="0"/>
              <a:ea typeface="+mn-ea"/>
              <a:cs typeface="+mn-cs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743113" y="5019024"/>
            <a:ext cx="7848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1800" b="0" dirty="0">
                <a:solidFill>
                  <a:srgbClr val="FFDD65"/>
                </a:solidFill>
                <a:latin typeface="+mn-lt"/>
              </a:rPr>
              <a:t>Use right arrow &gt; to move forward and left arrow &lt; to go back.</a:t>
            </a:r>
            <a:br>
              <a:rPr lang="en-US" sz="1800" b="0" dirty="0">
                <a:solidFill>
                  <a:srgbClr val="FFDD65"/>
                </a:solidFill>
                <a:latin typeface="+mn-lt"/>
              </a:rPr>
            </a:br>
            <a:r>
              <a:rPr lang="en-US" sz="1800" b="0" dirty="0">
                <a:solidFill>
                  <a:srgbClr val="FFDD65"/>
                </a:solidFill>
                <a:latin typeface="+mn-lt"/>
              </a:rPr>
              <a:t>You can also enter the number of any slide and click enter.</a:t>
            </a:r>
          </a:p>
        </p:txBody>
      </p:sp>
      <p:sp>
        <p:nvSpPr>
          <p:cNvPr id="9" name="Rectangle 8"/>
          <p:cNvSpPr txBox="1">
            <a:spLocks noChangeArrowheads="1"/>
          </p:cNvSpPr>
          <p:nvPr/>
        </p:nvSpPr>
        <p:spPr bwMode="auto">
          <a:xfrm>
            <a:off x="578990" y="99973"/>
            <a:ext cx="7998394" cy="64770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800" dirty="0"/>
              <a:t>Poison Ivy, Poison Oak, Poison Sumac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10</a:t>
            </a:fld>
            <a:endParaRPr lang="en-US">
              <a:latin typeface="Verdana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1854200" y="114300"/>
            <a:ext cx="6718300" cy="64770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3600" dirty="0">
                <a:solidFill>
                  <a:srgbClr val="FFFFFF"/>
                </a:solidFill>
              </a:rPr>
              <a:t>Atlantic</a:t>
            </a:r>
            <a:r>
              <a:rPr lang="en-US" sz="3600" dirty="0"/>
              <a:t> Poison Oak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79600" y="774700"/>
            <a:ext cx="468630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800" dirty="0" err="1">
                <a:solidFill>
                  <a:schemeClr val="tx2"/>
                </a:solidFill>
                <a:latin typeface="+mn-lt"/>
              </a:rPr>
              <a:t>Toxicodendron</a:t>
            </a:r>
            <a:r>
              <a:rPr lang="en-US" sz="18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rgbClr val="FFFFFF"/>
                </a:solidFill>
                <a:latin typeface="+mn-lt"/>
              </a:rPr>
              <a:t>pubescens</a:t>
            </a:r>
            <a:endParaRPr lang="en-US" sz="1800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4" name="Picture 3" descr="atlantic-po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49" y="1701800"/>
            <a:ext cx="6288167" cy="4178044"/>
          </a:xfrm>
          <a:prstGeom prst="rect">
            <a:avLst/>
          </a:prstGeom>
        </p:spPr>
      </p:pic>
      <p:pic>
        <p:nvPicPr>
          <p:cNvPr id="6" name="Picture 5" descr="06-18-07-1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1846" y="2150212"/>
            <a:ext cx="1576754" cy="1790070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pic>
        <p:nvPicPr>
          <p:cNvPr id="7" name="Picture 6" descr="L1000720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0822" y="3994442"/>
            <a:ext cx="1577777" cy="1559370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5943600" y="2709012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8000FF"/>
                </a:solidFill>
                <a:latin typeface="+mn-lt"/>
              </a:rPr>
              <a:t>Ground</a:t>
            </a:r>
            <a:br>
              <a:rPr lang="en-US" sz="2000" dirty="0">
                <a:solidFill>
                  <a:srgbClr val="8000FF"/>
                </a:solidFill>
                <a:latin typeface="+mn-lt"/>
              </a:rPr>
            </a:br>
            <a:r>
              <a:rPr lang="en-US" sz="2000" dirty="0">
                <a:solidFill>
                  <a:srgbClr val="8000FF"/>
                </a:solidFill>
                <a:latin typeface="+mn-lt"/>
              </a:rPr>
              <a:t>Vine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43600" y="4563212"/>
            <a:ext cx="152400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8000FF"/>
                </a:solidFill>
                <a:latin typeface="+mn-lt"/>
              </a:rPr>
              <a:t>Shrub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46961" y="1865273"/>
            <a:ext cx="3488269" cy="9694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bIns="91440" rtlCol="0">
            <a:spAutoFit/>
          </a:bodyPr>
          <a:lstStyle/>
          <a:p>
            <a:r>
              <a:rPr lang="en-US" sz="1800" dirty="0">
                <a:latin typeface="+mn-lt"/>
              </a:rPr>
              <a:t>This one doesn’t climb and is not as common as eastern poison ivy.</a:t>
            </a:r>
          </a:p>
        </p:txBody>
      </p:sp>
    </p:spTree>
    <p:extLst>
      <p:ext uri="{BB962C8B-B14F-4D97-AF65-F5344CB8AC3E}">
        <p14:creationId xmlns:p14="http://schemas.microsoft.com/office/powerpoint/2010/main" val="1831863258"/>
      </p:ext>
    </p:extLst>
  </p:cSld>
  <p:clrMapOvr>
    <a:masterClrMapping/>
  </p:clrMapOvr>
  <p:transition>
    <p:wipe dir="r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E485770-1252-4B4E-AF05-68EF802E11BF}" type="slidenum">
              <a:rPr lang="en-US">
                <a:latin typeface="Verdana" charset="0"/>
              </a:rPr>
              <a:pPr/>
              <a:t>100</a:t>
            </a:fld>
            <a:endParaRPr lang="en-US">
              <a:latin typeface="Verdana" charset="0"/>
            </a:endParaRPr>
          </a:p>
        </p:txBody>
      </p:sp>
      <p:sp>
        <p:nvSpPr>
          <p:cNvPr id="6553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54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391400" y="1384300"/>
            <a:ext cx="1651000" cy="3797963"/>
          </a:xfrm>
          <a:noFill/>
        </p:spPr>
        <p:txBody>
          <a:bodyPr>
            <a:spAutoFit/>
          </a:bodyPr>
          <a:lstStyle/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You may only have 30 minutes</a:t>
            </a:r>
          </a:p>
          <a:p>
            <a:pPr marL="228600" indent="-228600" eaLnBrk="1" hangingPunct="1"/>
            <a:r>
              <a:rPr lang="en-US" sz="1400" dirty="0">
                <a:solidFill>
                  <a:srgbClr val="5B5B44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Rinse with lots of cold water</a:t>
            </a:r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 hot water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t shower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Alcohol can remove the oil</a:t>
            </a:r>
          </a:p>
          <a:p>
            <a:pPr marL="228600" indent="-228600" eaLnBrk="1" hangingPunct="1"/>
            <a:r>
              <a:rPr lang="en-US" sz="1400" dirty="0" err="1">
                <a:latin typeface="Verdana" charset="0"/>
                <a:ea typeface="ヒラギノ角ゴ Pro W3" charset="0"/>
                <a:cs typeface="ヒラギノ角ゴ Pro W3" charset="0"/>
              </a:rPr>
              <a:t>Technu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 can remove the oil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t touch your eyes</a:t>
            </a:r>
          </a:p>
        </p:txBody>
      </p:sp>
      <p:sp>
        <p:nvSpPr>
          <p:cNvPr id="65544" name="Rectangle 7"/>
          <p:cNvSpPr>
            <a:spLocks noChangeArrowheads="1"/>
          </p:cNvSpPr>
          <p:nvPr/>
        </p:nvSpPr>
        <p:spPr bwMode="auto">
          <a:xfrm>
            <a:off x="203200" y="4003675"/>
            <a:ext cx="6761163" cy="22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Don</a:t>
            </a:r>
            <a:r>
              <a:rPr lang="ja-JP" altLang="en-US" sz="2000">
                <a:solidFill>
                  <a:srgbClr val="000000"/>
                </a:solidFill>
                <a:latin typeface="Verdana" charset="0"/>
              </a:rPr>
              <a:t>’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 wash with hot water. The heat may open your pores and let the </a:t>
            </a:r>
            <a:r>
              <a:rPr lang="en-US" sz="2000" dirty="0" err="1">
                <a:solidFill>
                  <a:srgbClr val="000000"/>
                </a:solidFill>
                <a:latin typeface="Verdana" charset="0"/>
              </a:rPr>
              <a:t>urushiol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 penetrate more easily.</a:t>
            </a:r>
          </a:p>
          <a:p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Opinions differ on use of soap. Some say it helps, others say it removes the natural oils that may protect your skin.</a:t>
            </a:r>
          </a:p>
        </p:txBody>
      </p:sp>
      <p:pic>
        <p:nvPicPr>
          <p:cNvPr id="76809" name="Picture 9" descr="2528472.jpg                                                    00048B87Macintosh HD                   B74677AA: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465" y="609552"/>
            <a:ext cx="5165765" cy="3304612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touch the plant?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37373B8-7DF9-3B48-8C21-D4F021642583}" type="slidenum">
              <a:rPr lang="en-US">
                <a:latin typeface="Verdana" charset="0"/>
              </a:rPr>
              <a:pPr/>
              <a:t>101</a:t>
            </a:fld>
            <a:endParaRPr lang="en-US">
              <a:latin typeface="Verdana" charset="0"/>
            </a:endParaRPr>
          </a:p>
        </p:txBody>
      </p:sp>
      <p:sp>
        <p:nvSpPr>
          <p:cNvPr id="66563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567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391400" y="1384300"/>
            <a:ext cx="1651000" cy="3797963"/>
          </a:xfrm>
          <a:noFill/>
        </p:spPr>
        <p:txBody>
          <a:bodyPr>
            <a:spAutoFit/>
          </a:bodyPr>
          <a:lstStyle/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You may only have 30 minutes</a:t>
            </a:r>
          </a:p>
          <a:p>
            <a:pPr marL="228600" indent="-228600" eaLnBrk="1" hangingPunct="1"/>
            <a:r>
              <a:rPr lang="en-US" sz="1400" dirty="0">
                <a:solidFill>
                  <a:srgbClr val="5B5B44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Rinse with lots of cold water</a:t>
            </a:r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Not hot water</a:t>
            </a:r>
            <a:endParaRPr lang="en-US" sz="1400" b="1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 shower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Alcohol can remove the oil</a:t>
            </a:r>
          </a:p>
          <a:p>
            <a:pPr marL="228600" indent="-228600" eaLnBrk="1" hangingPunct="1"/>
            <a:r>
              <a:rPr lang="en-US" sz="1400" dirty="0" err="1">
                <a:latin typeface="Verdana" charset="0"/>
                <a:ea typeface="ヒラギノ角ゴ Pro W3" charset="0"/>
                <a:cs typeface="ヒラギノ角ゴ Pro W3" charset="0"/>
              </a:rPr>
              <a:t>Technu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 can remove the oil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t touch your eyes</a:t>
            </a:r>
          </a:p>
        </p:txBody>
      </p:sp>
      <p:sp>
        <p:nvSpPr>
          <p:cNvPr id="66568" name="Rectangle 7"/>
          <p:cNvSpPr>
            <a:spLocks noChangeArrowheads="1"/>
          </p:cNvSpPr>
          <p:nvPr/>
        </p:nvSpPr>
        <p:spPr bwMode="auto">
          <a:xfrm>
            <a:off x="292100" y="4003675"/>
            <a:ext cx="676116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If you take a shower with hot water and soap, you can turn a mild case into a full body disaster requiring hospitalization.</a:t>
            </a:r>
          </a:p>
          <a:p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First thoroughly rinse the area that you think has the oil on it with a hose or under a faucet. Shower after you remove the oil.</a:t>
            </a:r>
          </a:p>
        </p:txBody>
      </p:sp>
      <p:pic>
        <p:nvPicPr>
          <p:cNvPr id="77833" name="Picture 9" descr="2331050.jpg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260" y="625354"/>
            <a:ext cx="5026228" cy="3253288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touch the plant?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46C06243-E2A2-0B46-9BF1-0372030F8820}" type="slidenum">
              <a:rPr lang="en-US">
                <a:latin typeface="Verdana" charset="0"/>
              </a:rPr>
              <a:pPr/>
              <a:t>102</a:t>
            </a:fld>
            <a:endParaRPr lang="en-US">
              <a:latin typeface="Verdana" charset="0"/>
            </a:endParaRPr>
          </a:p>
        </p:txBody>
      </p:sp>
      <p:sp>
        <p:nvSpPr>
          <p:cNvPr id="67587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67591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391400" y="1384300"/>
            <a:ext cx="1651000" cy="3797963"/>
          </a:xfrm>
          <a:noFill/>
        </p:spPr>
        <p:txBody>
          <a:bodyPr>
            <a:spAutoFit/>
          </a:bodyPr>
          <a:lstStyle/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You may only have 30 minutes</a:t>
            </a:r>
          </a:p>
          <a:p>
            <a:pPr marL="228600" indent="-228600" eaLnBrk="1" hangingPunct="1"/>
            <a:r>
              <a:rPr lang="en-US" sz="1400" dirty="0">
                <a:solidFill>
                  <a:srgbClr val="5B5B44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Rinse with lots of cold water</a:t>
            </a:r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Not hot water</a:t>
            </a:r>
            <a:endParaRPr lang="en-US" sz="1400" b="1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t shower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Alcohol can remove the oil</a:t>
            </a:r>
          </a:p>
          <a:p>
            <a:pPr marL="228600" indent="-228600" eaLnBrk="1" hangingPunct="1"/>
            <a:r>
              <a:rPr lang="en-US" sz="1400" dirty="0" err="1">
                <a:latin typeface="Verdana" charset="0"/>
                <a:ea typeface="ヒラギノ角ゴ Pro W3" charset="0"/>
                <a:cs typeface="ヒラギノ角ゴ Pro W3" charset="0"/>
              </a:rPr>
              <a:t>Technu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 can remove the oil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t touch your eyes</a:t>
            </a:r>
          </a:p>
        </p:txBody>
      </p:sp>
      <p:sp>
        <p:nvSpPr>
          <p:cNvPr id="67592" name="Rectangle 7"/>
          <p:cNvSpPr>
            <a:spLocks noChangeArrowheads="1"/>
          </p:cNvSpPr>
          <p:nvPr/>
        </p:nvSpPr>
        <p:spPr bwMode="auto">
          <a:xfrm>
            <a:off x="292100" y="4117975"/>
            <a:ext cx="6761163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Alcohol can dissolve urushiol, so it can be used to clean skin, pets, tools, and furniture.</a:t>
            </a:r>
          </a:p>
          <a:p>
            <a:endParaRPr lang="en-US" sz="2000">
              <a:solidFill>
                <a:srgbClr val="000000"/>
              </a:solidFill>
              <a:latin typeface="Verdana" charset="0"/>
            </a:endParaRPr>
          </a:p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But as you wipe off the oil, you can spread it, so you must wear gloves and dispose of your wiping rags carefully - bury them if possible.</a:t>
            </a:r>
          </a:p>
        </p:txBody>
      </p:sp>
      <p:pic>
        <p:nvPicPr>
          <p:cNvPr id="78859" name="Picture 11" descr="alchohol master.tif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850" y="644769"/>
            <a:ext cx="3488099" cy="3330331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touch the plant?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BE64D25E-8829-C443-9A39-8E02791230FF}" type="slidenum">
              <a:rPr lang="en-US">
                <a:latin typeface="Verdana" charset="0"/>
              </a:rPr>
              <a:pPr/>
              <a:t>103</a:t>
            </a:fld>
            <a:endParaRPr lang="en-US">
              <a:latin typeface="Verdana" charset="0"/>
            </a:endParaRPr>
          </a:p>
        </p:txBody>
      </p:sp>
      <p:sp>
        <p:nvSpPr>
          <p:cNvPr id="68612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616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391400" y="1384300"/>
            <a:ext cx="1651000" cy="3797963"/>
          </a:xfrm>
          <a:noFill/>
        </p:spPr>
        <p:txBody>
          <a:bodyPr>
            <a:spAutoFit/>
          </a:bodyPr>
          <a:lstStyle/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You may only have 30 minutes</a:t>
            </a:r>
          </a:p>
          <a:p>
            <a:pPr marL="228600" indent="-228600" eaLnBrk="1" hangingPunct="1"/>
            <a:r>
              <a:rPr lang="en-US" sz="1400" dirty="0">
                <a:solidFill>
                  <a:srgbClr val="5B5B44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Rinse with lots of cold water</a:t>
            </a:r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Not hot water</a:t>
            </a:r>
            <a:endParaRPr lang="en-US" sz="1400" b="1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t shower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Alcohol can remove the oil</a:t>
            </a:r>
          </a:p>
          <a:p>
            <a:pPr marL="228600" indent="-228600" eaLnBrk="1" hangingPunct="1"/>
            <a:r>
              <a:rPr lang="en-US" sz="1400" dirty="0" err="1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Technu</a:t>
            </a:r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 can remove the oil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t touch your eyes</a:t>
            </a:r>
          </a:p>
        </p:txBody>
      </p:sp>
      <p:sp>
        <p:nvSpPr>
          <p:cNvPr id="68617" name="Rectangle 7"/>
          <p:cNvSpPr>
            <a:spLocks noChangeArrowheads="1"/>
          </p:cNvSpPr>
          <p:nvPr/>
        </p:nvSpPr>
        <p:spPr bwMode="auto">
          <a:xfrm>
            <a:off x="2168771" y="4668958"/>
            <a:ext cx="319344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 err="1">
                <a:solidFill>
                  <a:srgbClr val="000000"/>
                </a:solidFill>
                <a:latin typeface="Verdana" charset="0"/>
              </a:rPr>
              <a:t>Technu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 can remove the oil right after exposure.</a:t>
            </a:r>
          </a:p>
        </p:txBody>
      </p:sp>
      <p:pic>
        <p:nvPicPr>
          <p:cNvPr id="68618" name="Picture 10" descr="P833.jpg  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739" y="1663049"/>
            <a:ext cx="1730375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9" name="Picture 12" descr="&#10;poic50.jpg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9163" y="2342214"/>
            <a:ext cx="172085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20" name="Picture 14" descr="tecnu_KO_sm.jpg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6932" y="2153829"/>
            <a:ext cx="2032000" cy="227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touch the plant?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765214C3-094F-BD43-BDAA-07DA1F845A42}" type="slidenum">
              <a:rPr lang="en-US">
                <a:latin typeface="Verdana" charset="0"/>
              </a:rPr>
              <a:pPr/>
              <a:t>104</a:t>
            </a:fld>
            <a:endParaRPr lang="en-US">
              <a:latin typeface="Verdana" charset="0"/>
            </a:endParaRPr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7391400" y="1384300"/>
            <a:ext cx="1651000" cy="3797963"/>
          </a:xfrm>
          <a:noFill/>
        </p:spPr>
        <p:txBody>
          <a:bodyPr>
            <a:spAutoFit/>
          </a:bodyPr>
          <a:lstStyle/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You may only have 30 minutes</a:t>
            </a:r>
          </a:p>
          <a:p>
            <a:pPr marL="228600" indent="-228600" eaLnBrk="1" hangingPunct="1"/>
            <a:r>
              <a:rPr lang="en-US" sz="1400" dirty="0">
                <a:solidFill>
                  <a:srgbClr val="5B5B44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Rinse with lots of cold water</a:t>
            </a:r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Not hot water</a:t>
            </a:r>
            <a:endParaRPr lang="en-US" sz="1400" b="1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t shower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Alcohol can remove the oil</a:t>
            </a:r>
          </a:p>
          <a:p>
            <a:pPr marL="228600" indent="-228600" eaLnBrk="1" hangingPunct="1"/>
            <a:r>
              <a:rPr lang="en-US" sz="1400" dirty="0" err="1">
                <a:latin typeface="Verdana" charset="0"/>
                <a:ea typeface="ヒラギノ角ゴ Pro W3" charset="0"/>
                <a:cs typeface="ヒラギノ角ゴ Pro W3" charset="0"/>
              </a:rPr>
              <a:t>Technu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 can remove the oil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 touch your eyes</a:t>
            </a:r>
          </a:p>
        </p:txBody>
      </p:sp>
      <p:sp>
        <p:nvSpPr>
          <p:cNvPr id="69640" name="Rectangle 8"/>
          <p:cNvSpPr>
            <a:spLocks noChangeArrowheads="1"/>
          </p:cNvSpPr>
          <p:nvPr/>
        </p:nvSpPr>
        <p:spPr bwMode="auto">
          <a:xfrm>
            <a:off x="368300" y="4333875"/>
            <a:ext cx="5872163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Don</a:t>
            </a:r>
            <a:r>
              <a:rPr lang="ja-JP" altLang="en-US" sz="2000">
                <a:solidFill>
                  <a:srgbClr val="000000"/>
                </a:solidFill>
                <a:latin typeface="Verdana" charset="0"/>
              </a:rPr>
              <a:t>’</a:t>
            </a:r>
            <a:r>
              <a:rPr lang="en-US" sz="2000">
                <a:solidFill>
                  <a:srgbClr val="000000"/>
                </a:solidFill>
                <a:latin typeface="Verdana" charset="0"/>
              </a:rPr>
              <a:t>t touch your eyes or other tender body parts. The urushiol oil is much more able to penetrate sensitive areas (which is why you don</a:t>
            </a:r>
            <a:r>
              <a:rPr lang="ja-JP" altLang="en-US" sz="2000">
                <a:solidFill>
                  <a:srgbClr val="000000"/>
                </a:solidFill>
                <a:latin typeface="Verdana" charset="0"/>
              </a:rPr>
              <a:t>’</a:t>
            </a:r>
            <a:r>
              <a:rPr lang="en-US" sz="2000">
                <a:solidFill>
                  <a:srgbClr val="000000"/>
                </a:solidFill>
                <a:latin typeface="Verdana" charset="0"/>
              </a:rPr>
              <a:t>t get the rash as much on the heel of your hand).</a:t>
            </a:r>
          </a:p>
        </p:txBody>
      </p:sp>
      <p:pic>
        <p:nvPicPr>
          <p:cNvPr id="80909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550" y="599993"/>
            <a:ext cx="5228072" cy="3587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touch the plant?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D037380C-2CA5-A94E-83AB-5FA96E511C11}" type="slidenum">
              <a:rPr lang="en-US">
                <a:latin typeface="Verdana" charset="0"/>
              </a:rPr>
              <a:pPr/>
              <a:t>105</a:t>
            </a:fld>
            <a:endParaRPr lang="en-US">
              <a:latin typeface="Verdana" charset="0"/>
            </a:endParaRPr>
          </a:p>
        </p:txBody>
      </p:sp>
      <p:sp>
        <p:nvSpPr>
          <p:cNvPr id="70659" name="Rectangle 4"/>
          <p:cNvSpPr>
            <a:spLocks noChangeArrowheads="1"/>
          </p:cNvSpPr>
          <p:nvPr/>
        </p:nvSpPr>
        <p:spPr bwMode="auto">
          <a:xfrm>
            <a:off x="5154613" y="1300978"/>
            <a:ext cx="40909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06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95888" y="1371600"/>
            <a:ext cx="3694112" cy="4154983"/>
          </a:xfrm>
          <a:noFill/>
        </p:spPr>
        <p:txBody>
          <a:bodyPr>
            <a:spAutoFit/>
          </a:bodyPr>
          <a:lstStyle/>
          <a:p>
            <a:pPr marL="292100" indent="-2921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If it is at all serious see a doctor</a:t>
            </a:r>
          </a:p>
          <a:p>
            <a:pPr marL="292100" indent="-2921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Be wary of the eyes</a:t>
            </a:r>
          </a:p>
          <a:p>
            <a:pPr marL="292100" indent="-2921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Cold water </a:t>
            </a:r>
            <a:r>
              <a:rPr lang="en-US" sz="2400" dirty="0" err="1">
                <a:latin typeface="Verdana" charset="0"/>
                <a:ea typeface="ヒラギノ角ゴ Pro W3" charset="0"/>
                <a:cs typeface="ヒラギノ角ゴ Pro W3" charset="0"/>
              </a:rPr>
              <a:t>vs</a:t>
            </a:r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 hot showers</a:t>
            </a:r>
          </a:p>
          <a:p>
            <a:pPr marL="292100" indent="-2921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For minor cases see your pharmacist for remedies</a:t>
            </a:r>
          </a:p>
          <a:p>
            <a:pPr marL="292100" indent="-2921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Alternative remedies</a:t>
            </a:r>
          </a:p>
          <a:p>
            <a:pPr marL="292100" indent="-292100" eaLnBrk="1" hangingPunct="1"/>
            <a:endParaRPr lang="en-US" sz="24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101" y="579640"/>
            <a:ext cx="3939762" cy="295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grpSp>
        <p:nvGrpSpPr>
          <p:cNvPr id="70665" name="Group 13"/>
          <p:cNvGrpSpPr>
            <a:grpSpLocks/>
          </p:cNvGrpSpPr>
          <p:nvPr/>
        </p:nvGrpSpPr>
        <p:grpSpPr bwMode="auto">
          <a:xfrm>
            <a:off x="190500" y="3765550"/>
            <a:ext cx="4762500" cy="2343150"/>
            <a:chOff x="280" y="3184"/>
            <a:chExt cx="2010" cy="748"/>
          </a:xfrm>
          <a:solidFill>
            <a:schemeClr val="accent6">
              <a:lumMod val="50000"/>
            </a:schemeClr>
          </a:solidFill>
        </p:grpSpPr>
        <p:sp>
          <p:nvSpPr>
            <p:cNvPr id="10254" name="Freeform 14"/>
            <p:cNvSpPr>
              <a:spLocks/>
            </p:cNvSpPr>
            <p:nvPr/>
          </p:nvSpPr>
          <p:spPr bwMode="auto">
            <a:xfrm>
              <a:off x="280" y="3184"/>
              <a:ext cx="2010" cy="748"/>
            </a:xfrm>
            <a:custGeom>
              <a:avLst/>
              <a:gdLst/>
              <a:ahLst/>
              <a:cxnLst>
                <a:cxn ang="0">
                  <a:pos x="29" y="23"/>
                </a:cxn>
                <a:cxn ang="0">
                  <a:pos x="159" y="0"/>
                </a:cxn>
                <a:cxn ang="0">
                  <a:pos x="270" y="17"/>
                </a:cxn>
                <a:cxn ang="0">
                  <a:pos x="388" y="29"/>
                </a:cxn>
                <a:cxn ang="0">
                  <a:pos x="559" y="5"/>
                </a:cxn>
                <a:cxn ang="0">
                  <a:pos x="783" y="35"/>
                </a:cxn>
                <a:cxn ang="0">
                  <a:pos x="917" y="35"/>
                </a:cxn>
                <a:cxn ang="0">
                  <a:pos x="1194" y="17"/>
                </a:cxn>
                <a:cxn ang="0">
                  <a:pos x="1523" y="35"/>
                </a:cxn>
                <a:cxn ang="0">
                  <a:pos x="1541" y="70"/>
                </a:cxn>
                <a:cxn ang="0">
                  <a:pos x="1529" y="194"/>
                </a:cxn>
                <a:cxn ang="0">
                  <a:pos x="1530" y="317"/>
                </a:cxn>
                <a:cxn ang="0">
                  <a:pos x="1535" y="405"/>
                </a:cxn>
                <a:cxn ang="0">
                  <a:pos x="1523" y="500"/>
                </a:cxn>
                <a:cxn ang="0">
                  <a:pos x="1494" y="676"/>
                </a:cxn>
                <a:cxn ang="0">
                  <a:pos x="1517" y="870"/>
                </a:cxn>
                <a:cxn ang="0">
                  <a:pos x="1511" y="929"/>
                </a:cxn>
                <a:cxn ang="0">
                  <a:pos x="1376" y="917"/>
                </a:cxn>
                <a:cxn ang="0">
                  <a:pos x="1288" y="923"/>
                </a:cxn>
                <a:cxn ang="0">
                  <a:pos x="1253" y="947"/>
                </a:cxn>
                <a:cxn ang="0">
                  <a:pos x="1165" y="923"/>
                </a:cxn>
                <a:cxn ang="0">
                  <a:pos x="1041" y="923"/>
                </a:cxn>
                <a:cxn ang="0">
                  <a:pos x="789" y="935"/>
                </a:cxn>
                <a:cxn ang="0">
                  <a:pos x="436" y="911"/>
                </a:cxn>
                <a:cxn ang="0">
                  <a:pos x="29" y="911"/>
                </a:cxn>
                <a:cxn ang="0">
                  <a:pos x="0" y="705"/>
                </a:cxn>
                <a:cxn ang="0">
                  <a:pos x="41" y="300"/>
                </a:cxn>
                <a:cxn ang="0">
                  <a:pos x="29" y="23"/>
                </a:cxn>
              </a:cxnLst>
              <a:rect l="0" t="0" r="r" b="b"/>
              <a:pathLst>
                <a:path w="1550" h="953">
                  <a:moveTo>
                    <a:pt x="29" y="23"/>
                  </a:moveTo>
                  <a:cubicBezTo>
                    <a:pt x="76" y="16"/>
                    <a:pt x="114" y="7"/>
                    <a:pt x="159" y="0"/>
                  </a:cubicBezTo>
                  <a:cubicBezTo>
                    <a:pt x="200" y="12"/>
                    <a:pt x="217" y="12"/>
                    <a:pt x="270" y="17"/>
                  </a:cubicBezTo>
                  <a:cubicBezTo>
                    <a:pt x="309" y="20"/>
                    <a:pt x="388" y="29"/>
                    <a:pt x="388" y="29"/>
                  </a:cubicBezTo>
                  <a:cubicBezTo>
                    <a:pt x="468" y="24"/>
                    <a:pt x="493" y="21"/>
                    <a:pt x="559" y="5"/>
                  </a:cubicBezTo>
                  <a:cubicBezTo>
                    <a:pt x="661" y="16"/>
                    <a:pt x="692" y="4"/>
                    <a:pt x="783" y="35"/>
                  </a:cubicBezTo>
                  <a:cubicBezTo>
                    <a:pt x="844" y="29"/>
                    <a:pt x="867" y="54"/>
                    <a:pt x="917" y="35"/>
                  </a:cubicBezTo>
                  <a:cubicBezTo>
                    <a:pt x="936" y="27"/>
                    <a:pt x="1194" y="17"/>
                    <a:pt x="1194" y="17"/>
                  </a:cubicBezTo>
                  <a:cubicBezTo>
                    <a:pt x="1376" y="27"/>
                    <a:pt x="1340" y="26"/>
                    <a:pt x="1523" y="35"/>
                  </a:cubicBezTo>
                  <a:cubicBezTo>
                    <a:pt x="1527" y="47"/>
                    <a:pt x="1540" y="56"/>
                    <a:pt x="1541" y="70"/>
                  </a:cubicBezTo>
                  <a:cubicBezTo>
                    <a:pt x="1543" y="114"/>
                    <a:pt x="1535" y="152"/>
                    <a:pt x="1529" y="194"/>
                  </a:cubicBezTo>
                  <a:cubicBezTo>
                    <a:pt x="1534" y="249"/>
                    <a:pt x="1516" y="264"/>
                    <a:pt x="1530" y="317"/>
                  </a:cubicBezTo>
                  <a:cubicBezTo>
                    <a:pt x="1524" y="343"/>
                    <a:pt x="1550" y="383"/>
                    <a:pt x="1535" y="405"/>
                  </a:cubicBezTo>
                  <a:cubicBezTo>
                    <a:pt x="1520" y="449"/>
                    <a:pt x="1532" y="408"/>
                    <a:pt x="1523" y="500"/>
                  </a:cubicBezTo>
                  <a:cubicBezTo>
                    <a:pt x="1517" y="558"/>
                    <a:pt x="1505" y="618"/>
                    <a:pt x="1494" y="676"/>
                  </a:cubicBezTo>
                  <a:cubicBezTo>
                    <a:pt x="1497" y="745"/>
                    <a:pt x="1499" y="804"/>
                    <a:pt x="1517" y="870"/>
                  </a:cubicBezTo>
                  <a:cubicBezTo>
                    <a:pt x="1515" y="889"/>
                    <a:pt x="1529" y="922"/>
                    <a:pt x="1511" y="929"/>
                  </a:cubicBezTo>
                  <a:cubicBezTo>
                    <a:pt x="1468" y="943"/>
                    <a:pt x="1421" y="918"/>
                    <a:pt x="1376" y="917"/>
                  </a:cubicBezTo>
                  <a:cubicBezTo>
                    <a:pt x="1346" y="916"/>
                    <a:pt x="1317" y="921"/>
                    <a:pt x="1288" y="923"/>
                  </a:cubicBezTo>
                  <a:cubicBezTo>
                    <a:pt x="1241" y="938"/>
                    <a:pt x="1300" y="915"/>
                    <a:pt x="1253" y="947"/>
                  </a:cubicBezTo>
                  <a:cubicBezTo>
                    <a:pt x="1242" y="953"/>
                    <a:pt x="1176" y="919"/>
                    <a:pt x="1165" y="923"/>
                  </a:cubicBezTo>
                  <a:cubicBezTo>
                    <a:pt x="1105" y="912"/>
                    <a:pt x="1099" y="938"/>
                    <a:pt x="1041" y="923"/>
                  </a:cubicBezTo>
                  <a:cubicBezTo>
                    <a:pt x="937" y="928"/>
                    <a:pt x="872" y="925"/>
                    <a:pt x="789" y="935"/>
                  </a:cubicBezTo>
                  <a:cubicBezTo>
                    <a:pt x="727" y="925"/>
                    <a:pt x="496" y="923"/>
                    <a:pt x="436" y="911"/>
                  </a:cubicBezTo>
                  <a:cubicBezTo>
                    <a:pt x="284" y="913"/>
                    <a:pt x="180" y="948"/>
                    <a:pt x="29" y="911"/>
                  </a:cubicBezTo>
                  <a:cubicBezTo>
                    <a:pt x="22" y="842"/>
                    <a:pt x="16" y="772"/>
                    <a:pt x="0" y="705"/>
                  </a:cubicBezTo>
                  <a:cubicBezTo>
                    <a:pt x="4" y="605"/>
                    <a:pt x="9" y="376"/>
                    <a:pt x="41" y="300"/>
                  </a:cubicBezTo>
                  <a:cubicBezTo>
                    <a:pt x="38" y="205"/>
                    <a:pt x="29" y="115"/>
                    <a:pt x="29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" pitchFamily="-111" charset="0"/>
                <a:ea typeface="+mn-ea"/>
                <a:cs typeface="+mn-cs"/>
              </a:endParaRPr>
            </a:p>
          </p:txBody>
        </p:sp>
        <p:sp>
          <p:nvSpPr>
            <p:cNvPr id="70667" name="Rectangle 15"/>
            <p:cNvSpPr>
              <a:spLocks noChangeArrowheads="1"/>
            </p:cNvSpPr>
            <p:nvPr/>
          </p:nvSpPr>
          <p:spPr bwMode="auto">
            <a:xfrm>
              <a:off x="429" y="3287"/>
              <a:ext cx="1712" cy="5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800" b="0">
                  <a:solidFill>
                    <a:schemeClr val="tx2"/>
                  </a:solidFill>
                  <a:latin typeface="+mn-lt"/>
                </a:rPr>
                <a:t>Scratching is bad because it can open your skin and cause infection and leave scars.</a:t>
              </a:r>
            </a:p>
            <a:p>
              <a:pPr>
                <a:lnSpc>
                  <a:spcPct val="90000"/>
                </a:lnSpc>
              </a:pPr>
              <a:endParaRPr lang="en-US" sz="1800" b="0">
                <a:solidFill>
                  <a:schemeClr val="tx2"/>
                </a:solidFill>
                <a:latin typeface="+mn-lt"/>
              </a:endParaRPr>
            </a:p>
            <a:p>
              <a:pPr>
                <a:lnSpc>
                  <a:spcPct val="90000"/>
                </a:lnSpc>
              </a:pPr>
              <a:r>
                <a:rPr lang="en-US" sz="1800" b="0">
                  <a:solidFill>
                    <a:schemeClr val="tx2"/>
                  </a:solidFill>
                  <a:latin typeface="+mn-lt"/>
                </a:rPr>
                <a:t>But it is difficult to resist scratching.</a:t>
              </a:r>
            </a:p>
          </p:txBody>
        </p:sp>
      </p:grpSp>
      <p:sp>
        <p:nvSpPr>
          <p:cNvPr id="12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get the rash?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4303FC7-D10A-DA4D-BCFC-DCD748133BFC}" type="slidenum">
              <a:rPr lang="en-US">
                <a:latin typeface="Verdana" charset="0"/>
              </a:rPr>
              <a:pPr/>
              <a:t>106</a:t>
            </a:fld>
            <a:endParaRPr lang="en-US">
              <a:latin typeface="Verdana" charset="0"/>
            </a:endParaRPr>
          </a:p>
        </p:txBody>
      </p:sp>
      <p:sp>
        <p:nvSpPr>
          <p:cNvPr id="71683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687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05688" y="1384300"/>
            <a:ext cx="1649412" cy="3539431"/>
          </a:xfrm>
          <a:noFill/>
        </p:spPr>
        <p:txBody>
          <a:bodyPr>
            <a:spAutoFit/>
          </a:bodyPr>
          <a:lstStyle/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If it is at all serious see a doctor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Be wary of the eyes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Cold water, hot showers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For minor cases see your pharmacist for remedies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Alternative remedies</a:t>
            </a:r>
          </a:p>
          <a:p>
            <a:pPr marL="228600" indent="-228600" eaLnBrk="1" hangingPunct="1"/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pic>
        <p:nvPicPr>
          <p:cNvPr id="128007" name="Picture 7" descr="2551954.jpg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592" y="628405"/>
            <a:ext cx="5738813" cy="3829050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71689" name="Rectangle 8"/>
          <p:cNvSpPr>
            <a:spLocks noChangeArrowheads="1"/>
          </p:cNvSpPr>
          <p:nvPr/>
        </p:nvSpPr>
        <p:spPr bwMode="auto">
          <a:xfrm>
            <a:off x="120812" y="4613925"/>
            <a:ext cx="5872163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Call your doctor if you are worried.</a:t>
            </a:r>
          </a:p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A serious case of poison ivy can require hospitalization.</a:t>
            </a:r>
          </a:p>
        </p:txBody>
      </p:sp>
      <p:sp>
        <p:nvSpPr>
          <p:cNvPr id="10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get the rash?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78771CC1-E37C-A242-86D5-EE0C5879EC00}" type="slidenum">
              <a:rPr lang="en-US">
                <a:latin typeface="Verdana" charset="0"/>
              </a:rPr>
              <a:pPr/>
              <a:t>107</a:t>
            </a:fld>
            <a:endParaRPr lang="en-US">
              <a:latin typeface="Verdana" charset="0"/>
            </a:endParaRPr>
          </a:p>
        </p:txBody>
      </p:sp>
      <p:sp>
        <p:nvSpPr>
          <p:cNvPr id="72707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711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05688" y="1384300"/>
            <a:ext cx="1649412" cy="3539431"/>
          </a:xfrm>
          <a:noFill/>
        </p:spPr>
        <p:txBody>
          <a:bodyPr>
            <a:spAutoFit/>
          </a:bodyPr>
          <a:lstStyle/>
          <a:p>
            <a:pPr marL="228600" indent="-228600" eaLnBrk="1" hangingPunct="1"/>
            <a:r>
              <a:rPr lang="en-US" sz="1400" dirty="0">
                <a:solidFill>
                  <a:srgbClr val="5B5B44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If it is at all serious see a doctor</a:t>
            </a:r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 wary of the eyes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Cold water, hot showers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For minor cases see your pharmacist for remedies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Alternative remedies</a:t>
            </a:r>
          </a:p>
          <a:p>
            <a:pPr marL="228600" indent="-228600" eaLnBrk="1" hangingPunct="1"/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266700" y="4537075"/>
            <a:ext cx="58721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Even if the case is mild, if it is near or in your eyes: SEE A DOCTOR!</a:t>
            </a:r>
          </a:p>
          <a:p>
            <a:endParaRPr lang="en-US" sz="2000">
              <a:solidFill>
                <a:srgbClr val="000000"/>
              </a:solidFill>
              <a:latin typeface="Verdana" charset="0"/>
            </a:endParaRPr>
          </a:p>
          <a:p>
            <a:r>
              <a:rPr lang="en-US" sz="1600">
                <a:latin typeface="Verdana" charset="0"/>
              </a:rPr>
              <a:t>This is </a:t>
            </a:r>
            <a:r>
              <a:rPr lang="ja-JP" altLang="en-US" sz="1600">
                <a:latin typeface="Verdana" charset="0"/>
              </a:rPr>
              <a:t>“</a:t>
            </a:r>
            <a:r>
              <a:rPr lang="en-US" sz="1600">
                <a:latin typeface="Verdana" charset="0"/>
              </a:rPr>
              <a:t>during</a:t>
            </a:r>
            <a:r>
              <a:rPr lang="ja-JP" altLang="en-US" sz="1600">
                <a:latin typeface="Verdana" charset="0"/>
              </a:rPr>
              <a:t>”</a:t>
            </a:r>
            <a:r>
              <a:rPr lang="en-US" sz="1600">
                <a:latin typeface="Verdana" charset="0"/>
              </a:rPr>
              <a:t> and </a:t>
            </a:r>
            <a:r>
              <a:rPr lang="ja-JP" altLang="en-US" sz="1600">
                <a:latin typeface="Verdana" charset="0"/>
              </a:rPr>
              <a:t>“</a:t>
            </a:r>
            <a:r>
              <a:rPr lang="en-US" sz="1600">
                <a:latin typeface="Verdana" charset="0"/>
              </a:rPr>
              <a:t>after</a:t>
            </a:r>
            <a:r>
              <a:rPr lang="ja-JP" altLang="en-US" sz="1600">
                <a:latin typeface="Verdana" charset="0"/>
              </a:rPr>
              <a:t>”</a:t>
            </a:r>
            <a:r>
              <a:rPr lang="en-US" sz="1600">
                <a:latin typeface="Verdana" charset="0"/>
              </a:rPr>
              <a:t> photo of a woman who had poison ivy on her face.</a:t>
            </a:r>
          </a:p>
        </p:txBody>
      </p:sp>
      <p:pic>
        <p:nvPicPr>
          <p:cNvPr id="81930" name="Picture 10" descr="&#10;face-1.jpg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385" y="572477"/>
            <a:ext cx="6477711" cy="3940908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get the rash?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6DAAD14F-EAEB-4F4A-A1BB-776B277BAB1B}" type="slidenum">
              <a:rPr lang="en-US">
                <a:latin typeface="Verdana" charset="0"/>
              </a:rPr>
              <a:pPr/>
              <a:t>108</a:t>
            </a:fld>
            <a:endParaRPr lang="en-US">
              <a:latin typeface="Verdana" charset="0"/>
            </a:endParaRPr>
          </a:p>
        </p:txBody>
      </p:sp>
      <p:sp>
        <p:nvSpPr>
          <p:cNvPr id="73731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35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05688" y="1384300"/>
            <a:ext cx="1649412" cy="3539431"/>
          </a:xfrm>
          <a:noFill/>
        </p:spPr>
        <p:txBody>
          <a:bodyPr>
            <a:spAutoFit/>
          </a:bodyPr>
          <a:lstStyle/>
          <a:p>
            <a:pPr marL="228600" indent="-228600" eaLnBrk="1" hangingPunct="1"/>
            <a:r>
              <a:rPr lang="en-US" sz="1400" dirty="0">
                <a:solidFill>
                  <a:srgbClr val="5B5B44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If it is at all serious see a doctor</a:t>
            </a:r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Be wary of the eyes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Cold water, hot showers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For minor cases see your pharmacist for remedies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Alternative remedies</a:t>
            </a:r>
          </a:p>
          <a:p>
            <a:pPr marL="228600" indent="-228600" eaLnBrk="1" hangingPunct="1"/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73736" name="Rectangle 7"/>
          <p:cNvSpPr>
            <a:spLocks noChangeArrowheads="1"/>
          </p:cNvSpPr>
          <p:nvPr/>
        </p:nvSpPr>
        <p:spPr bwMode="auto">
          <a:xfrm>
            <a:off x="4195234" y="1705952"/>
            <a:ext cx="2675792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Some people find relief from the itch with cold showers - others with hot showers.</a:t>
            </a:r>
          </a:p>
          <a:p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Safe application of heat seems to ease the itching for a few hours.</a:t>
            </a:r>
            <a:endParaRPr lang="en-US" sz="1600" dirty="0">
              <a:latin typeface="Verdana" charset="0"/>
            </a:endParaRPr>
          </a:p>
        </p:txBody>
      </p:sp>
      <p:pic>
        <p:nvPicPr>
          <p:cNvPr id="82953" name="Picture 9" descr="2173718.jpg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700" y="534051"/>
            <a:ext cx="3603602" cy="5631473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get the rash?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B2740091-AA0C-6847-AD3A-B57433F873DA}" type="slidenum">
              <a:rPr lang="en-US">
                <a:latin typeface="Verdana" charset="0"/>
              </a:rPr>
              <a:pPr/>
              <a:t>109</a:t>
            </a:fld>
            <a:endParaRPr lang="en-US">
              <a:latin typeface="Verdana" charset="0"/>
            </a:endParaRPr>
          </a:p>
        </p:txBody>
      </p:sp>
      <p:sp>
        <p:nvSpPr>
          <p:cNvPr id="74755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759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05688" y="1384300"/>
            <a:ext cx="1649412" cy="3754875"/>
          </a:xfrm>
          <a:noFill/>
        </p:spPr>
        <p:txBody>
          <a:bodyPr>
            <a:spAutoFit/>
          </a:bodyPr>
          <a:lstStyle/>
          <a:p>
            <a:pPr marL="228600" indent="-228600" eaLnBrk="1" hangingPunct="1"/>
            <a:r>
              <a:rPr lang="en-US" sz="1400" dirty="0">
                <a:solidFill>
                  <a:srgbClr val="5B5B44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If it is at all serious see a doctor</a:t>
            </a:r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Be wary of the eyes</a:t>
            </a:r>
          </a:p>
          <a:p>
            <a:pPr marL="228600" indent="-228600" eaLnBrk="1" hangingPunct="1"/>
            <a:r>
              <a:rPr lang="en-US" sz="1400" dirty="0">
                <a:solidFill>
                  <a:srgbClr val="5B5B44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Cold showers, hot showers</a:t>
            </a:r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For minor cases see your pharmacist for remedies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Alternative remedies</a:t>
            </a:r>
          </a:p>
          <a:p>
            <a:pPr marL="228600" indent="-228600" eaLnBrk="1" hangingPunct="1"/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74760" name="Rectangle 7"/>
          <p:cNvSpPr>
            <a:spLocks noChangeArrowheads="1"/>
          </p:cNvSpPr>
          <p:nvPr/>
        </p:nvSpPr>
        <p:spPr bwMode="auto">
          <a:xfrm>
            <a:off x="4388989" y="1467257"/>
            <a:ext cx="2722563" cy="262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For mild cases, over the counter remedies may reduced the itch.</a:t>
            </a:r>
          </a:p>
          <a:p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Talk to your pharmacist - for minor cases.</a:t>
            </a:r>
            <a:endParaRPr lang="en-US" sz="1600" dirty="0">
              <a:latin typeface="Verdana" charset="0"/>
            </a:endParaRPr>
          </a:p>
        </p:txBody>
      </p:sp>
      <p:pic>
        <p:nvPicPr>
          <p:cNvPr id="83977" name="Picture 9" descr="counter.jpg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063" y="1052513"/>
            <a:ext cx="3810000" cy="4052887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get the rash?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8691" y="4177973"/>
            <a:ext cx="2054795" cy="205479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oison-sumac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30589"/>
            <a:ext cx="6159500" cy="4092554"/>
          </a:xfrm>
          <a:prstGeom prst="rect">
            <a:avLst/>
          </a:prstGeom>
        </p:spPr>
      </p:pic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11</a:t>
            </a:fld>
            <a:endParaRPr lang="en-US">
              <a:latin typeface="Verdana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1854200" y="114300"/>
            <a:ext cx="6718300" cy="64770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3600" dirty="0"/>
              <a:t>Poison </a:t>
            </a:r>
            <a:r>
              <a:rPr lang="en-US" sz="3600" dirty="0">
                <a:solidFill>
                  <a:srgbClr val="FFFFFF"/>
                </a:solidFill>
              </a:rPr>
              <a:t>Sumac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79600" y="774700"/>
            <a:ext cx="468630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800" dirty="0" err="1">
                <a:solidFill>
                  <a:schemeClr val="tx2"/>
                </a:solidFill>
                <a:latin typeface="+mn-lt"/>
              </a:rPr>
              <a:t>Toxicodendron</a:t>
            </a:r>
            <a:r>
              <a:rPr lang="en-US" sz="18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rgbClr val="FFFFFF"/>
                </a:solidFill>
                <a:latin typeface="+mn-lt"/>
              </a:rPr>
              <a:t>vernix</a:t>
            </a:r>
            <a:endParaRPr lang="en-US" sz="1800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6" name="Picture 5" descr="8-25-07-4.jpg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2200" y="2755900"/>
            <a:ext cx="1701800" cy="1701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816600" y="3314700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009D9D"/>
                </a:solidFill>
                <a:latin typeface="+mn-lt"/>
              </a:rPr>
              <a:t>Small Tree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6449" y="2034606"/>
            <a:ext cx="2120576" cy="14773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latin typeface="+mn-lt"/>
              </a:rPr>
              <a:t>This one is less common, and </a:t>
            </a:r>
            <a:r>
              <a:rPr lang="en-US" sz="1800" i="1" dirty="0">
                <a:latin typeface="+mn-lt"/>
              </a:rPr>
              <a:t>only grows in very wet areas.</a:t>
            </a:r>
          </a:p>
        </p:txBody>
      </p:sp>
    </p:spTree>
    <p:extLst>
      <p:ext uri="{BB962C8B-B14F-4D97-AF65-F5344CB8AC3E}">
        <p14:creationId xmlns:p14="http://schemas.microsoft.com/office/powerpoint/2010/main" val="3525156134"/>
      </p:ext>
    </p:extLst>
  </p:cSld>
  <p:clrMapOvr>
    <a:masterClrMapping/>
  </p:clrMapOvr>
  <p:transition>
    <p:wipe dir="r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EFF171C-8AC1-0040-A184-51B4F6C81D89}" type="slidenum">
              <a:rPr lang="en-US">
                <a:latin typeface="Verdana" charset="0"/>
              </a:rPr>
              <a:pPr/>
              <a:t>110</a:t>
            </a:fld>
            <a:endParaRPr lang="en-US">
              <a:latin typeface="Verdana" charset="0"/>
            </a:endParaRPr>
          </a:p>
        </p:txBody>
      </p:sp>
      <p:sp>
        <p:nvSpPr>
          <p:cNvPr id="7577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578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05688" y="1384300"/>
            <a:ext cx="1649412" cy="3754875"/>
          </a:xfrm>
          <a:noFill/>
        </p:spPr>
        <p:txBody>
          <a:bodyPr>
            <a:spAutoFit/>
          </a:bodyPr>
          <a:lstStyle/>
          <a:p>
            <a:pPr marL="228600" indent="-228600" eaLnBrk="1" hangingPunct="1"/>
            <a:r>
              <a:rPr lang="en-US" sz="1400" dirty="0">
                <a:solidFill>
                  <a:srgbClr val="5B5B44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If it is at all serious see a doctor</a:t>
            </a:r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Be wary of the eyes</a:t>
            </a:r>
          </a:p>
          <a:p>
            <a:pPr marL="228600" indent="-228600" eaLnBrk="1" hangingPunct="1"/>
            <a:r>
              <a:rPr lang="en-US" sz="1400" dirty="0">
                <a:solidFill>
                  <a:srgbClr val="5B5B44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Cold showers, hot showers</a:t>
            </a:r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solidFill>
                  <a:srgbClr val="5B5B44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For minor cases see your pharmacist for remedies</a:t>
            </a:r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Alternative remedies</a:t>
            </a:r>
          </a:p>
          <a:p>
            <a:pPr marL="228600" indent="-228600" eaLnBrk="1" hangingPunct="1"/>
            <a:endParaRPr lang="en-US" sz="14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75784" name="Rectangle 7"/>
          <p:cNvSpPr>
            <a:spLocks noChangeArrowheads="1"/>
          </p:cNvSpPr>
          <p:nvPr/>
        </p:nvSpPr>
        <p:spPr bwMode="auto">
          <a:xfrm>
            <a:off x="241300" y="4422775"/>
            <a:ext cx="6850063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There are many alternative remedies that people swear by.</a:t>
            </a:r>
          </a:p>
          <a:p>
            <a:endParaRPr lang="en-US" sz="2000">
              <a:solidFill>
                <a:srgbClr val="000000"/>
              </a:solidFill>
              <a:latin typeface="Verdana" charset="0"/>
            </a:endParaRPr>
          </a:p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Of course, none have been scientifically confirmed. So you are on your own.</a:t>
            </a:r>
            <a:endParaRPr lang="en-US" sz="1600">
              <a:latin typeface="Verdana" charset="0"/>
            </a:endParaRPr>
          </a:p>
        </p:txBody>
      </p:sp>
      <p:pic>
        <p:nvPicPr>
          <p:cNvPr id="85001" name="Picture 9" descr="&#10;jewelweed.jpg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499" y="612205"/>
            <a:ext cx="4239360" cy="3531414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4659598" y="1508939"/>
            <a:ext cx="198999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A poultice made from ground up jewelweed is a well known alternative remedy for poison ivy.</a:t>
            </a:r>
          </a:p>
        </p:txBody>
      </p:sp>
      <p:sp>
        <p:nvSpPr>
          <p:cNvPr id="12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get the rash?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1D0C7536-8052-A54D-B814-C51AEC538047}" type="slidenum">
              <a:rPr lang="en-US">
                <a:latin typeface="Verdana" charset="0"/>
              </a:rPr>
              <a:pPr/>
              <a:t>111</a:t>
            </a:fld>
            <a:endParaRPr lang="en-US">
              <a:latin typeface="Verdana" charset="0"/>
            </a:endParaRPr>
          </a:p>
        </p:txBody>
      </p:sp>
      <p:sp>
        <p:nvSpPr>
          <p:cNvPr id="76803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04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2413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4400" b="0">
                <a:solidFill>
                  <a:schemeClr val="tx2"/>
                </a:solidFill>
                <a:latin typeface="Verdana" charset="0"/>
              </a:rPr>
              <a:t>QUIZ!</a:t>
            </a:r>
          </a:p>
        </p:txBody>
      </p:sp>
      <p:sp>
        <p:nvSpPr>
          <p:cNvPr id="76808" name="Rectangle 9"/>
          <p:cNvSpPr>
            <a:spLocks noChangeArrowheads="1"/>
          </p:cNvSpPr>
          <p:nvPr/>
        </p:nvSpPr>
        <p:spPr bwMode="auto">
          <a:xfrm>
            <a:off x="203200" y="1514475"/>
            <a:ext cx="2201863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Here is a short quiz to check your knowledge.</a:t>
            </a:r>
          </a:p>
          <a:p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For example, is there poison ivy in this picture, and if so, where?</a:t>
            </a:r>
            <a:endParaRPr lang="en-US" sz="1600" dirty="0">
              <a:latin typeface="Verdana" charset="0"/>
            </a:endParaRPr>
          </a:p>
        </p:txBody>
      </p:sp>
      <p:pic>
        <p:nvPicPr>
          <p:cNvPr id="129034" name="Picture 10" descr="&#10;maple-ivy.jpg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6400" y="825500"/>
            <a:ext cx="5245100" cy="5245100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76810" name="Line 14"/>
          <p:cNvSpPr>
            <a:spLocks noChangeShapeType="1"/>
          </p:cNvSpPr>
          <p:nvPr/>
        </p:nvSpPr>
        <p:spPr bwMode="auto">
          <a:xfrm>
            <a:off x="266700" y="5397500"/>
            <a:ext cx="3225800" cy="0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AutoShape 1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31C453E1-8785-0C45-82AA-9466F91E85AB}" type="slidenum">
              <a:rPr lang="en-US">
                <a:latin typeface="Verdana" charset="0"/>
              </a:rPr>
              <a:pPr/>
              <a:t>112</a:t>
            </a:fld>
            <a:endParaRPr lang="en-US">
              <a:latin typeface="Verdana" charset="0"/>
            </a:endParaRPr>
          </a:p>
        </p:txBody>
      </p:sp>
      <p:sp>
        <p:nvSpPr>
          <p:cNvPr id="77827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7828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829" name="Rectangle 4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7830" name="Rectangle 5"/>
          <p:cNvSpPr>
            <a:spLocks noChangeArrowheads="1"/>
          </p:cNvSpPr>
          <p:nvPr/>
        </p:nvSpPr>
        <p:spPr bwMode="auto">
          <a:xfrm>
            <a:off x="2286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>
                <a:solidFill>
                  <a:schemeClr val="tx2"/>
                </a:solidFill>
                <a:latin typeface="Verdana" charset="0"/>
              </a:rPr>
              <a:t>QUIZ!</a:t>
            </a:r>
          </a:p>
        </p:txBody>
      </p:sp>
      <p:pic>
        <p:nvPicPr>
          <p:cNvPr id="130056" name="Picture 8" descr="&#10;maple-ivy.jpg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6400" y="825500"/>
            <a:ext cx="5245100" cy="5245100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228600" y="1527175"/>
            <a:ext cx="21383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Verdana" charset="0"/>
              </a:rPr>
              <a:t>Poison ivy</a:t>
            </a:r>
            <a:endParaRPr lang="en-US" sz="1600" dirty="0">
              <a:solidFill>
                <a:srgbClr val="FF0000"/>
              </a:solidFill>
              <a:latin typeface="Verdana" charset="0"/>
            </a:endParaRPr>
          </a:p>
        </p:txBody>
      </p:sp>
      <p:sp>
        <p:nvSpPr>
          <p:cNvPr id="77834" name="Line 10"/>
          <p:cNvSpPr>
            <a:spLocks noChangeShapeType="1"/>
          </p:cNvSpPr>
          <p:nvPr/>
        </p:nvSpPr>
        <p:spPr bwMode="auto">
          <a:xfrm flipV="1">
            <a:off x="2019300" y="1460500"/>
            <a:ext cx="3416300" cy="3175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835" name="Freeform 11"/>
          <p:cNvSpPr>
            <a:spLocks/>
          </p:cNvSpPr>
          <p:nvPr/>
        </p:nvSpPr>
        <p:spPr bwMode="auto">
          <a:xfrm>
            <a:off x="3797300" y="2517775"/>
            <a:ext cx="3225800" cy="2206625"/>
          </a:xfrm>
          <a:custGeom>
            <a:avLst/>
            <a:gdLst>
              <a:gd name="T0" fmla="*/ 2997200 w 2032"/>
              <a:gd name="T1" fmla="*/ 669925 h 1390"/>
              <a:gd name="T2" fmla="*/ 3111500 w 2032"/>
              <a:gd name="T3" fmla="*/ 733425 h 1390"/>
              <a:gd name="T4" fmla="*/ 3213100 w 2032"/>
              <a:gd name="T5" fmla="*/ 974725 h 1390"/>
              <a:gd name="T6" fmla="*/ 3225800 w 2032"/>
              <a:gd name="T7" fmla="*/ 1393825 h 1390"/>
              <a:gd name="T8" fmla="*/ 3048000 w 2032"/>
              <a:gd name="T9" fmla="*/ 1698625 h 1390"/>
              <a:gd name="T10" fmla="*/ 2959100 w 2032"/>
              <a:gd name="T11" fmla="*/ 1635125 h 1390"/>
              <a:gd name="T12" fmla="*/ 2882900 w 2032"/>
              <a:gd name="T13" fmla="*/ 1584325 h 1390"/>
              <a:gd name="T14" fmla="*/ 2717800 w 2032"/>
              <a:gd name="T15" fmla="*/ 1724025 h 1390"/>
              <a:gd name="T16" fmla="*/ 2540000 w 2032"/>
              <a:gd name="T17" fmla="*/ 1838325 h 1390"/>
              <a:gd name="T18" fmla="*/ 2514600 w 2032"/>
              <a:gd name="T19" fmla="*/ 1901825 h 1390"/>
              <a:gd name="T20" fmla="*/ 2311400 w 2032"/>
              <a:gd name="T21" fmla="*/ 1876425 h 1390"/>
              <a:gd name="T22" fmla="*/ 2260600 w 2032"/>
              <a:gd name="T23" fmla="*/ 1800225 h 1390"/>
              <a:gd name="T24" fmla="*/ 2235200 w 2032"/>
              <a:gd name="T25" fmla="*/ 1724025 h 1390"/>
              <a:gd name="T26" fmla="*/ 2171700 w 2032"/>
              <a:gd name="T27" fmla="*/ 1647825 h 1390"/>
              <a:gd name="T28" fmla="*/ 2146300 w 2032"/>
              <a:gd name="T29" fmla="*/ 1609725 h 1390"/>
              <a:gd name="T30" fmla="*/ 1981200 w 2032"/>
              <a:gd name="T31" fmla="*/ 1558925 h 1390"/>
              <a:gd name="T32" fmla="*/ 1866900 w 2032"/>
              <a:gd name="T33" fmla="*/ 1444625 h 1390"/>
              <a:gd name="T34" fmla="*/ 1790700 w 2032"/>
              <a:gd name="T35" fmla="*/ 1393825 h 1390"/>
              <a:gd name="T36" fmla="*/ 1739900 w 2032"/>
              <a:gd name="T37" fmla="*/ 1419225 h 1390"/>
              <a:gd name="T38" fmla="*/ 1701800 w 2032"/>
              <a:gd name="T39" fmla="*/ 1406525 h 1390"/>
              <a:gd name="T40" fmla="*/ 1714500 w 2032"/>
              <a:gd name="T41" fmla="*/ 1457325 h 1390"/>
              <a:gd name="T42" fmla="*/ 1828800 w 2032"/>
              <a:gd name="T43" fmla="*/ 1508125 h 1390"/>
              <a:gd name="T44" fmla="*/ 1574800 w 2032"/>
              <a:gd name="T45" fmla="*/ 1457325 h 1390"/>
              <a:gd name="T46" fmla="*/ 1346200 w 2032"/>
              <a:gd name="T47" fmla="*/ 1508125 h 1390"/>
              <a:gd name="T48" fmla="*/ 1270000 w 2032"/>
              <a:gd name="T49" fmla="*/ 1533525 h 1390"/>
              <a:gd name="T50" fmla="*/ 1206500 w 2032"/>
              <a:gd name="T51" fmla="*/ 1647825 h 1390"/>
              <a:gd name="T52" fmla="*/ 1181100 w 2032"/>
              <a:gd name="T53" fmla="*/ 1774825 h 1390"/>
              <a:gd name="T54" fmla="*/ 1104900 w 2032"/>
              <a:gd name="T55" fmla="*/ 1927225 h 1390"/>
              <a:gd name="T56" fmla="*/ 1054100 w 2032"/>
              <a:gd name="T57" fmla="*/ 2003425 h 1390"/>
              <a:gd name="T58" fmla="*/ 901700 w 2032"/>
              <a:gd name="T59" fmla="*/ 2016125 h 1390"/>
              <a:gd name="T60" fmla="*/ 863600 w 2032"/>
              <a:gd name="T61" fmla="*/ 2066925 h 1390"/>
              <a:gd name="T62" fmla="*/ 876300 w 2032"/>
              <a:gd name="T63" fmla="*/ 2092325 h 1390"/>
              <a:gd name="T64" fmla="*/ 800100 w 2032"/>
              <a:gd name="T65" fmla="*/ 2079625 h 1390"/>
              <a:gd name="T66" fmla="*/ 762000 w 2032"/>
              <a:gd name="T67" fmla="*/ 2105025 h 1390"/>
              <a:gd name="T68" fmla="*/ 596900 w 2032"/>
              <a:gd name="T69" fmla="*/ 2181225 h 1390"/>
              <a:gd name="T70" fmla="*/ 495300 w 2032"/>
              <a:gd name="T71" fmla="*/ 2155825 h 1390"/>
              <a:gd name="T72" fmla="*/ 533400 w 2032"/>
              <a:gd name="T73" fmla="*/ 2155825 h 1390"/>
              <a:gd name="T74" fmla="*/ 63500 w 2032"/>
              <a:gd name="T75" fmla="*/ 2206625 h 1390"/>
              <a:gd name="T76" fmla="*/ 63500 w 2032"/>
              <a:gd name="T77" fmla="*/ 1520825 h 1390"/>
              <a:gd name="T78" fmla="*/ 254000 w 2032"/>
              <a:gd name="T79" fmla="*/ 1368425 h 1390"/>
              <a:gd name="T80" fmla="*/ 381000 w 2032"/>
              <a:gd name="T81" fmla="*/ 1292225 h 1390"/>
              <a:gd name="T82" fmla="*/ 685800 w 2032"/>
              <a:gd name="T83" fmla="*/ 1228725 h 1390"/>
              <a:gd name="T84" fmla="*/ 723900 w 2032"/>
              <a:gd name="T85" fmla="*/ 1139825 h 1390"/>
              <a:gd name="T86" fmla="*/ 787400 w 2032"/>
              <a:gd name="T87" fmla="*/ 771525 h 1390"/>
              <a:gd name="T88" fmla="*/ 889000 w 2032"/>
              <a:gd name="T89" fmla="*/ 581025 h 1390"/>
              <a:gd name="T90" fmla="*/ 952500 w 2032"/>
              <a:gd name="T91" fmla="*/ 517525 h 1390"/>
              <a:gd name="T92" fmla="*/ 1092200 w 2032"/>
              <a:gd name="T93" fmla="*/ 263525 h 1390"/>
              <a:gd name="T94" fmla="*/ 1193800 w 2032"/>
              <a:gd name="T95" fmla="*/ 149225 h 1390"/>
              <a:gd name="T96" fmla="*/ 1320800 w 2032"/>
              <a:gd name="T97" fmla="*/ 9525 h 1390"/>
              <a:gd name="T98" fmla="*/ 1524000 w 2032"/>
              <a:gd name="T99" fmla="*/ 34925 h 1390"/>
              <a:gd name="T100" fmla="*/ 1676400 w 2032"/>
              <a:gd name="T101" fmla="*/ 136525 h 1390"/>
              <a:gd name="T102" fmla="*/ 1943100 w 2032"/>
              <a:gd name="T103" fmla="*/ 187325 h 1390"/>
              <a:gd name="T104" fmla="*/ 2070100 w 2032"/>
              <a:gd name="T105" fmla="*/ 225425 h 1390"/>
              <a:gd name="T106" fmla="*/ 2794000 w 2032"/>
              <a:gd name="T107" fmla="*/ 250825 h 1390"/>
              <a:gd name="T108" fmla="*/ 2870200 w 2032"/>
              <a:gd name="T109" fmla="*/ 288925 h 1390"/>
              <a:gd name="T110" fmla="*/ 2971800 w 2032"/>
              <a:gd name="T111" fmla="*/ 542925 h 1390"/>
              <a:gd name="T112" fmla="*/ 2997200 w 2032"/>
              <a:gd name="T113" fmla="*/ 669925 h 139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032"/>
              <a:gd name="T172" fmla="*/ 0 h 1390"/>
              <a:gd name="T173" fmla="*/ 2032 w 2032"/>
              <a:gd name="T174" fmla="*/ 1390 h 139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032" h="1390">
                <a:moveTo>
                  <a:pt x="1888" y="422"/>
                </a:moveTo>
                <a:cubicBezTo>
                  <a:pt x="1943" y="458"/>
                  <a:pt x="1917" y="447"/>
                  <a:pt x="1960" y="462"/>
                </a:cubicBezTo>
                <a:cubicBezTo>
                  <a:pt x="2029" y="514"/>
                  <a:pt x="1997" y="533"/>
                  <a:pt x="2024" y="614"/>
                </a:cubicBezTo>
                <a:cubicBezTo>
                  <a:pt x="2026" y="702"/>
                  <a:pt x="2032" y="789"/>
                  <a:pt x="2032" y="878"/>
                </a:cubicBezTo>
                <a:cubicBezTo>
                  <a:pt x="2032" y="980"/>
                  <a:pt x="2021" y="1036"/>
                  <a:pt x="1920" y="1070"/>
                </a:cubicBezTo>
                <a:cubicBezTo>
                  <a:pt x="1823" y="1031"/>
                  <a:pt x="1919" y="1078"/>
                  <a:pt x="1864" y="1030"/>
                </a:cubicBezTo>
                <a:cubicBezTo>
                  <a:pt x="1849" y="1017"/>
                  <a:pt x="1816" y="998"/>
                  <a:pt x="1816" y="998"/>
                </a:cubicBezTo>
                <a:cubicBezTo>
                  <a:pt x="1750" y="1024"/>
                  <a:pt x="1761" y="1052"/>
                  <a:pt x="1712" y="1086"/>
                </a:cubicBezTo>
                <a:cubicBezTo>
                  <a:pt x="1668" y="1114"/>
                  <a:pt x="1640" y="1117"/>
                  <a:pt x="1600" y="1158"/>
                </a:cubicBezTo>
                <a:cubicBezTo>
                  <a:pt x="1594" y="1171"/>
                  <a:pt x="1597" y="1194"/>
                  <a:pt x="1584" y="1198"/>
                </a:cubicBezTo>
                <a:cubicBezTo>
                  <a:pt x="1535" y="1210"/>
                  <a:pt x="1497" y="1195"/>
                  <a:pt x="1456" y="1182"/>
                </a:cubicBezTo>
                <a:cubicBezTo>
                  <a:pt x="1445" y="1166"/>
                  <a:pt x="1430" y="1152"/>
                  <a:pt x="1424" y="1134"/>
                </a:cubicBezTo>
                <a:cubicBezTo>
                  <a:pt x="1418" y="1118"/>
                  <a:pt x="1417" y="1100"/>
                  <a:pt x="1408" y="1086"/>
                </a:cubicBezTo>
                <a:cubicBezTo>
                  <a:pt x="1368" y="1026"/>
                  <a:pt x="1419" y="1099"/>
                  <a:pt x="1368" y="1038"/>
                </a:cubicBezTo>
                <a:cubicBezTo>
                  <a:pt x="1361" y="1030"/>
                  <a:pt x="1360" y="1019"/>
                  <a:pt x="1352" y="1014"/>
                </a:cubicBezTo>
                <a:cubicBezTo>
                  <a:pt x="1325" y="997"/>
                  <a:pt x="1278" y="992"/>
                  <a:pt x="1248" y="982"/>
                </a:cubicBezTo>
                <a:cubicBezTo>
                  <a:pt x="1227" y="951"/>
                  <a:pt x="1206" y="931"/>
                  <a:pt x="1176" y="910"/>
                </a:cubicBezTo>
                <a:cubicBezTo>
                  <a:pt x="1160" y="898"/>
                  <a:pt x="1128" y="878"/>
                  <a:pt x="1128" y="878"/>
                </a:cubicBezTo>
                <a:cubicBezTo>
                  <a:pt x="1117" y="883"/>
                  <a:pt x="1107" y="892"/>
                  <a:pt x="1096" y="894"/>
                </a:cubicBezTo>
                <a:cubicBezTo>
                  <a:pt x="1087" y="895"/>
                  <a:pt x="1076" y="878"/>
                  <a:pt x="1072" y="886"/>
                </a:cubicBezTo>
                <a:cubicBezTo>
                  <a:pt x="1065" y="895"/>
                  <a:pt x="1076" y="907"/>
                  <a:pt x="1080" y="918"/>
                </a:cubicBezTo>
                <a:cubicBezTo>
                  <a:pt x="1092" y="962"/>
                  <a:pt x="1085" y="941"/>
                  <a:pt x="1152" y="950"/>
                </a:cubicBezTo>
                <a:cubicBezTo>
                  <a:pt x="1085" y="927"/>
                  <a:pt x="1079" y="924"/>
                  <a:pt x="992" y="918"/>
                </a:cubicBezTo>
                <a:cubicBezTo>
                  <a:pt x="879" y="936"/>
                  <a:pt x="926" y="923"/>
                  <a:pt x="848" y="950"/>
                </a:cubicBezTo>
                <a:cubicBezTo>
                  <a:pt x="832" y="955"/>
                  <a:pt x="800" y="966"/>
                  <a:pt x="800" y="966"/>
                </a:cubicBezTo>
                <a:cubicBezTo>
                  <a:pt x="783" y="990"/>
                  <a:pt x="776" y="1013"/>
                  <a:pt x="760" y="1038"/>
                </a:cubicBezTo>
                <a:cubicBezTo>
                  <a:pt x="753" y="1064"/>
                  <a:pt x="751" y="1091"/>
                  <a:pt x="744" y="1118"/>
                </a:cubicBezTo>
                <a:cubicBezTo>
                  <a:pt x="734" y="1154"/>
                  <a:pt x="710" y="1179"/>
                  <a:pt x="696" y="1214"/>
                </a:cubicBezTo>
                <a:cubicBezTo>
                  <a:pt x="688" y="1231"/>
                  <a:pt x="688" y="1255"/>
                  <a:pt x="664" y="1262"/>
                </a:cubicBezTo>
                <a:cubicBezTo>
                  <a:pt x="632" y="1270"/>
                  <a:pt x="600" y="1267"/>
                  <a:pt x="568" y="1270"/>
                </a:cubicBezTo>
                <a:cubicBezTo>
                  <a:pt x="560" y="1280"/>
                  <a:pt x="552" y="1291"/>
                  <a:pt x="544" y="1302"/>
                </a:cubicBezTo>
                <a:cubicBezTo>
                  <a:pt x="518" y="1332"/>
                  <a:pt x="503" y="1330"/>
                  <a:pt x="552" y="1318"/>
                </a:cubicBezTo>
                <a:cubicBezTo>
                  <a:pt x="536" y="1315"/>
                  <a:pt x="520" y="1308"/>
                  <a:pt x="504" y="1310"/>
                </a:cubicBezTo>
                <a:cubicBezTo>
                  <a:pt x="494" y="1311"/>
                  <a:pt x="488" y="1321"/>
                  <a:pt x="480" y="1326"/>
                </a:cubicBezTo>
                <a:cubicBezTo>
                  <a:pt x="448" y="1344"/>
                  <a:pt x="410" y="1362"/>
                  <a:pt x="376" y="1374"/>
                </a:cubicBezTo>
                <a:cubicBezTo>
                  <a:pt x="354" y="1368"/>
                  <a:pt x="324" y="1376"/>
                  <a:pt x="312" y="1358"/>
                </a:cubicBezTo>
                <a:cubicBezTo>
                  <a:pt x="287" y="1321"/>
                  <a:pt x="287" y="1329"/>
                  <a:pt x="336" y="1358"/>
                </a:cubicBezTo>
                <a:cubicBezTo>
                  <a:pt x="145" y="1364"/>
                  <a:pt x="161" y="1359"/>
                  <a:pt x="40" y="1390"/>
                </a:cubicBezTo>
                <a:cubicBezTo>
                  <a:pt x="35" y="1300"/>
                  <a:pt x="0" y="1028"/>
                  <a:pt x="40" y="958"/>
                </a:cubicBezTo>
                <a:cubicBezTo>
                  <a:pt x="72" y="900"/>
                  <a:pt x="106" y="895"/>
                  <a:pt x="160" y="862"/>
                </a:cubicBezTo>
                <a:cubicBezTo>
                  <a:pt x="189" y="843"/>
                  <a:pt x="207" y="824"/>
                  <a:pt x="240" y="814"/>
                </a:cubicBezTo>
                <a:cubicBezTo>
                  <a:pt x="281" y="751"/>
                  <a:pt x="355" y="778"/>
                  <a:pt x="432" y="774"/>
                </a:cubicBezTo>
                <a:cubicBezTo>
                  <a:pt x="436" y="764"/>
                  <a:pt x="455" y="731"/>
                  <a:pt x="456" y="718"/>
                </a:cubicBezTo>
                <a:cubicBezTo>
                  <a:pt x="458" y="679"/>
                  <a:pt x="418" y="511"/>
                  <a:pt x="496" y="486"/>
                </a:cubicBezTo>
                <a:cubicBezTo>
                  <a:pt x="532" y="449"/>
                  <a:pt x="527" y="406"/>
                  <a:pt x="560" y="366"/>
                </a:cubicBezTo>
                <a:cubicBezTo>
                  <a:pt x="571" y="351"/>
                  <a:pt x="588" y="340"/>
                  <a:pt x="600" y="326"/>
                </a:cubicBezTo>
                <a:cubicBezTo>
                  <a:pt x="634" y="281"/>
                  <a:pt x="657" y="211"/>
                  <a:pt x="688" y="166"/>
                </a:cubicBezTo>
                <a:cubicBezTo>
                  <a:pt x="705" y="139"/>
                  <a:pt x="731" y="119"/>
                  <a:pt x="752" y="94"/>
                </a:cubicBezTo>
                <a:cubicBezTo>
                  <a:pt x="767" y="47"/>
                  <a:pt x="794" y="34"/>
                  <a:pt x="832" y="6"/>
                </a:cubicBezTo>
                <a:cubicBezTo>
                  <a:pt x="874" y="9"/>
                  <a:pt x="922" y="0"/>
                  <a:pt x="960" y="22"/>
                </a:cubicBezTo>
                <a:cubicBezTo>
                  <a:pt x="989" y="39"/>
                  <a:pt x="1020" y="77"/>
                  <a:pt x="1056" y="86"/>
                </a:cubicBezTo>
                <a:cubicBezTo>
                  <a:pt x="1111" y="99"/>
                  <a:pt x="1168" y="105"/>
                  <a:pt x="1224" y="118"/>
                </a:cubicBezTo>
                <a:cubicBezTo>
                  <a:pt x="1251" y="124"/>
                  <a:pt x="1276" y="138"/>
                  <a:pt x="1304" y="142"/>
                </a:cubicBezTo>
                <a:cubicBezTo>
                  <a:pt x="1492" y="168"/>
                  <a:pt x="1341" y="149"/>
                  <a:pt x="1760" y="158"/>
                </a:cubicBezTo>
                <a:cubicBezTo>
                  <a:pt x="1775" y="163"/>
                  <a:pt x="1796" y="167"/>
                  <a:pt x="1808" y="182"/>
                </a:cubicBezTo>
                <a:cubicBezTo>
                  <a:pt x="1846" y="229"/>
                  <a:pt x="1813" y="302"/>
                  <a:pt x="1872" y="342"/>
                </a:cubicBezTo>
                <a:cubicBezTo>
                  <a:pt x="1910" y="400"/>
                  <a:pt x="1929" y="339"/>
                  <a:pt x="1888" y="422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836" name="Freeform 13"/>
          <p:cNvSpPr>
            <a:spLocks/>
          </p:cNvSpPr>
          <p:nvPr/>
        </p:nvSpPr>
        <p:spPr bwMode="auto">
          <a:xfrm>
            <a:off x="7085013" y="795338"/>
            <a:ext cx="1030287" cy="1109662"/>
          </a:xfrm>
          <a:custGeom>
            <a:avLst/>
            <a:gdLst>
              <a:gd name="T0" fmla="*/ 204787 w 649"/>
              <a:gd name="T1" fmla="*/ 436562 h 699"/>
              <a:gd name="T2" fmla="*/ 192087 w 649"/>
              <a:gd name="T3" fmla="*/ 487362 h 699"/>
              <a:gd name="T4" fmla="*/ 268287 w 649"/>
              <a:gd name="T5" fmla="*/ 449262 h 699"/>
              <a:gd name="T6" fmla="*/ 192087 w 649"/>
              <a:gd name="T7" fmla="*/ 474662 h 699"/>
              <a:gd name="T8" fmla="*/ 14287 w 649"/>
              <a:gd name="T9" fmla="*/ 550862 h 699"/>
              <a:gd name="T10" fmla="*/ 1587 w 649"/>
              <a:gd name="T11" fmla="*/ 588962 h 699"/>
              <a:gd name="T12" fmla="*/ 128587 w 649"/>
              <a:gd name="T13" fmla="*/ 842962 h 699"/>
              <a:gd name="T14" fmla="*/ 179387 w 649"/>
              <a:gd name="T15" fmla="*/ 855662 h 699"/>
              <a:gd name="T16" fmla="*/ 319087 w 649"/>
              <a:gd name="T17" fmla="*/ 919162 h 699"/>
              <a:gd name="T18" fmla="*/ 573087 w 649"/>
              <a:gd name="T19" fmla="*/ 919162 h 699"/>
              <a:gd name="T20" fmla="*/ 738187 w 649"/>
              <a:gd name="T21" fmla="*/ 1046162 h 699"/>
              <a:gd name="T22" fmla="*/ 903287 w 649"/>
              <a:gd name="T23" fmla="*/ 1109662 h 699"/>
              <a:gd name="T24" fmla="*/ 979487 w 649"/>
              <a:gd name="T25" fmla="*/ 995362 h 699"/>
              <a:gd name="T26" fmla="*/ 1004887 w 649"/>
              <a:gd name="T27" fmla="*/ 919162 h 699"/>
              <a:gd name="T28" fmla="*/ 979487 w 649"/>
              <a:gd name="T29" fmla="*/ 500062 h 699"/>
              <a:gd name="T30" fmla="*/ 941387 w 649"/>
              <a:gd name="T31" fmla="*/ 385762 h 699"/>
              <a:gd name="T32" fmla="*/ 915987 w 649"/>
              <a:gd name="T33" fmla="*/ 309562 h 699"/>
              <a:gd name="T34" fmla="*/ 827087 w 649"/>
              <a:gd name="T35" fmla="*/ 106362 h 699"/>
              <a:gd name="T36" fmla="*/ 598487 w 649"/>
              <a:gd name="T37" fmla="*/ 30162 h 699"/>
              <a:gd name="T38" fmla="*/ 141287 w 649"/>
              <a:gd name="T39" fmla="*/ 80962 h 699"/>
              <a:gd name="T40" fmla="*/ 230187 w 649"/>
              <a:gd name="T41" fmla="*/ 373062 h 699"/>
              <a:gd name="T42" fmla="*/ 204787 w 649"/>
              <a:gd name="T43" fmla="*/ 436562 h 69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649"/>
              <a:gd name="T67" fmla="*/ 0 h 699"/>
              <a:gd name="T68" fmla="*/ 649 w 649"/>
              <a:gd name="T69" fmla="*/ 699 h 69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649" h="699">
                <a:moveTo>
                  <a:pt x="129" y="275"/>
                </a:moveTo>
                <a:cubicBezTo>
                  <a:pt x="126" y="285"/>
                  <a:pt x="110" y="304"/>
                  <a:pt x="121" y="307"/>
                </a:cubicBezTo>
                <a:cubicBezTo>
                  <a:pt x="138" y="310"/>
                  <a:pt x="169" y="300"/>
                  <a:pt x="169" y="283"/>
                </a:cubicBezTo>
                <a:cubicBezTo>
                  <a:pt x="169" y="266"/>
                  <a:pt x="121" y="299"/>
                  <a:pt x="121" y="299"/>
                </a:cubicBezTo>
                <a:cubicBezTo>
                  <a:pt x="93" y="339"/>
                  <a:pt x="52" y="332"/>
                  <a:pt x="9" y="347"/>
                </a:cubicBezTo>
                <a:cubicBezTo>
                  <a:pt x="6" y="355"/>
                  <a:pt x="0" y="362"/>
                  <a:pt x="1" y="371"/>
                </a:cubicBezTo>
                <a:cubicBezTo>
                  <a:pt x="5" y="410"/>
                  <a:pt x="47" y="512"/>
                  <a:pt x="81" y="531"/>
                </a:cubicBezTo>
                <a:cubicBezTo>
                  <a:pt x="90" y="536"/>
                  <a:pt x="102" y="534"/>
                  <a:pt x="113" y="539"/>
                </a:cubicBezTo>
                <a:cubicBezTo>
                  <a:pt x="256" y="598"/>
                  <a:pt x="129" y="555"/>
                  <a:pt x="201" y="579"/>
                </a:cubicBezTo>
                <a:cubicBezTo>
                  <a:pt x="254" y="574"/>
                  <a:pt x="308" y="563"/>
                  <a:pt x="361" y="579"/>
                </a:cubicBezTo>
                <a:cubicBezTo>
                  <a:pt x="402" y="591"/>
                  <a:pt x="429" y="639"/>
                  <a:pt x="465" y="659"/>
                </a:cubicBezTo>
                <a:cubicBezTo>
                  <a:pt x="493" y="674"/>
                  <a:pt x="535" y="687"/>
                  <a:pt x="569" y="699"/>
                </a:cubicBezTo>
                <a:cubicBezTo>
                  <a:pt x="607" y="686"/>
                  <a:pt x="606" y="662"/>
                  <a:pt x="617" y="627"/>
                </a:cubicBezTo>
                <a:cubicBezTo>
                  <a:pt x="621" y="610"/>
                  <a:pt x="633" y="579"/>
                  <a:pt x="633" y="579"/>
                </a:cubicBezTo>
                <a:cubicBezTo>
                  <a:pt x="646" y="444"/>
                  <a:pt x="649" y="466"/>
                  <a:pt x="617" y="315"/>
                </a:cubicBezTo>
                <a:cubicBezTo>
                  <a:pt x="603" y="251"/>
                  <a:pt x="620" y="284"/>
                  <a:pt x="593" y="243"/>
                </a:cubicBezTo>
                <a:cubicBezTo>
                  <a:pt x="648" y="224"/>
                  <a:pt x="604" y="208"/>
                  <a:pt x="577" y="195"/>
                </a:cubicBezTo>
                <a:cubicBezTo>
                  <a:pt x="568" y="159"/>
                  <a:pt x="547" y="93"/>
                  <a:pt x="521" y="67"/>
                </a:cubicBezTo>
                <a:cubicBezTo>
                  <a:pt x="493" y="39"/>
                  <a:pt x="413" y="25"/>
                  <a:pt x="377" y="19"/>
                </a:cubicBezTo>
                <a:cubicBezTo>
                  <a:pt x="213" y="24"/>
                  <a:pt x="190" y="0"/>
                  <a:pt x="89" y="51"/>
                </a:cubicBezTo>
                <a:cubicBezTo>
                  <a:pt x="99" y="149"/>
                  <a:pt x="76" y="189"/>
                  <a:pt x="145" y="235"/>
                </a:cubicBezTo>
                <a:cubicBezTo>
                  <a:pt x="156" y="268"/>
                  <a:pt x="160" y="254"/>
                  <a:pt x="129" y="275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837" name="Freeform 14"/>
          <p:cNvSpPr>
            <a:spLocks/>
          </p:cNvSpPr>
          <p:nvPr/>
        </p:nvSpPr>
        <p:spPr bwMode="auto">
          <a:xfrm>
            <a:off x="5573713" y="863600"/>
            <a:ext cx="854075" cy="647700"/>
          </a:xfrm>
          <a:custGeom>
            <a:avLst/>
            <a:gdLst>
              <a:gd name="T0" fmla="*/ 776432 w 539"/>
              <a:gd name="T1" fmla="*/ 114300 h 408"/>
              <a:gd name="T2" fmla="*/ 852490 w 539"/>
              <a:gd name="T3" fmla="*/ 215900 h 408"/>
              <a:gd name="T4" fmla="*/ 839814 w 539"/>
              <a:gd name="T5" fmla="*/ 431800 h 408"/>
              <a:gd name="T6" fmla="*/ 763755 w 539"/>
              <a:gd name="T7" fmla="*/ 533400 h 408"/>
              <a:gd name="T8" fmla="*/ 611638 w 539"/>
              <a:gd name="T9" fmla="*/ 647700 h 408"/>
              <a:gd name="T10" fmla="*/ 269374 w 539"/>
              <a:gd name="T11" fmla="*/ 533400 h 408"/>
              <a:gd name="T12" fmla="*/ 3169 w 539"/>
              <a:gd name="T13" fmla="*/ 457200 h 408"/>
              <a:gd name="T14" fmla="*/ 15846 w 539"/>
              <a:gd name="T15" fmla="*/ 279400 h 408"/>
              <a:gd name="T16" fmla="*/ 218669 w 539"/>
              <a:gd name="T17" fmla="*/ 114300 h 408"/>
              <a:gd name="T18" fmla="*/ 370786 w 539"/>
              <a:gd name="T19" fmla="*/ 25400 h 408"/>
              <a:gd name="T20" fmla="*/ 446844 w 539"/>
              <a:gd name="T21" fmla="*/ 0 h 408"/>
              <a:gd name="T22" fmla="*/ 687697 w 539"/>
              <a:gd name="T23" fmla="*/ 38100 h 408"/>
              <a:gd name="T24" fmla="*/ 738403 w 539"/>
              <a:gd name="T25" fmla="*/ 50800 h 408"/>
              <a:gd name="T26" fmla="*/ 814461 w 539"/>
              <a:gd name="T27" fmla="*/ 76200 h 408"/>
              <a:gd name="T28" fmla="*/ 776432 w 539"/>
              <a:gd name="T29" fmla="*/ 114300 h 40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539"/>
              <a:gd name="T46" fmla="*/ 0 h 408"/>
              <a:gd name="T47" fmla="*/ 539 w 539"/>
              <a:gd name="T48" fmla="*/ 408 h 40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539" h="408">
                <a:moveTo>
                  <a:pt x="490" y="72"/>
                </a:moveTo>
                <a:cubicBezTo>
                  <a:pt x="506" y="93"/>
                  <a:pt x="539" y="109"/>
                  <a:pt x="538" y="136"/>
                </a:cubicBezTo>
                <a:cubicBezTo>
                  <a:pt x="535" y="181"/>
                  <a:pt x="534" y="226"/>
                  <a:pt x="530" y="272"/>
                </a:cubicBezTo>
                <a:cubicBezTo>
                  <a:pt x="526" y="304"/>
                  <a:pt x="504" y="310"/>
                  <a:pt x="482" y="336"/>
                </a:cubicBezTo>
                <a:cubicBezTo>
                  <a:pt x="443" y="379"/>
                  <a:pt x="437" y="382"/>
                  <a:pt x="386" y="408"/>
                </a:cubicBezTo>
                <a:cubicBezTo>
                  <a:pt x="305" y="396"/>
                  <a:pt x="246" y="361"/>
                  <a:pt x="170" y="336"/>
                </a:cubicBezTo>
                <a:cubicBezTo>
                  <a:pt x="95" y="360"/>
                  <a:pt x="42" y="348"/>
                  <a:pt x="2" y="288"/>
                </a:cubicBezTo>
                <a:cubicBezTo>
                  <a:pt x="4" y="250"/>
                  <a:pt x="0" y="212"/>
                  <a:pt x="10" y="176"/>
                </a:cubicBezTo>
                <a:cubicBezTo>
                  <a:pt x="23" y="126"/>
                  <a:pt x="100" y="90"/>
                  <a:pt x="138" y="72"/>
                </a:cubicBezTo>
                <a:cubicBezTo>
                  <a:pt x="170" y="55"/>
                  <a:pt x="201" y="30"/>
                  <a:pt x="234" y="16"/>
                </a:cubicBezTo>
                <a:cubicBezTo>
                  <a:pt x="249" y="9"/>
                  <a:pt x="282" y="0"/>
                  <a:pt x="282" y="0"/>
                </a:cubicBezTo>
                <a:cubicBezTo>
                  <a:pt x="332" y="12"/>
                  <a:pt x="382" y="18"/>
                  <a:pt x="434" y="24"/>
                </a:cubicBezTo>
                <a:cubicBezTo>
                  <a:pt x="444" y="26"/>
                  <a:pt x="455" y="28"/>
                  <a:pt x="466" y="32"/>
                </a:cubicBezTo>
                <a:cubicBezTo>
                  <a:pt x="482" y="36"/>
                  <a:pt x="514" y="48"/>
                  <a:pt x="514" y="48"/>
                </a:cubicBezTo>
                <a:cubicBezTo>
                  <a:pt x="537" y="83"/>
                  <a:pt x="539" y="72"/>
                  <a:pt x="490" y="72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838" name="Freeform 15"/>
          <p:cNvSpPr>
            <a:spLocks/>
          </p:cNvSpPr>
          <p:nvPr/>
        </p:nvSpPr>
        <p:spPr bwMode="auto">
          <a:xfrm>
            <a:off x="3516313" y="4546600"/>
            <a:ext cx="3773487" cy="1462088"/>
          </a:xfrm>
          <a:custGeom>
            <a:avLst/>
            <a:gdLst>
              <a:gd name="T0" fmla="*/ 1945456 w 2378"/>
              <a:gd name="T1" fmla="*/ 127000 h 921"/>
              <a:gd name="T2" fmla="*/ 2364380 w 2378"/>
              <a:gd name="T3" fmla="*/ 0 h 921"/>
              <a:gd name="T4" fmla="*/ 2757914 w 2378"/>
              <a:gd name="T5" fmla="*/ 76200 h 921"/>
              <a:gd name="T6" fmla="*/ 2961029 w 2378"/>
              <a:gd name="T7" fmla="*/ 152400 h 921"/>
              <a:gd name="T8" fmla="*/ 3443426 w 2378"/>
              <a:gd name="T9" fmla="*/ 139700 h 921"/>
              <a:gd name="T10" fmla="*/ 3519594 w 2378"/>
              <a:gd name="T11" fmla="*/ 292100 h 921"/>
              <a:gd name="T12" fmla="*/ 3595762 w 2378"/>
              <a:gd name="T13" fmla="*/ 596900 h 921"/>
              <a:gd name="T14" fmla="*/ 3646540 w 2378"/>
              <a:gd name="T15" fmla="*/ 711200 h 921"/>
              <a:gd name="T16" fmla="*/ 3710014 w 2378"/>
              <a:gd name="T17" fmla="*/ 889000 h 921"/>
              <a:gd name="T18" fmla="*/ 3748098 w 2378"/>
              <a:gd name="T19" fmla="*/ 939800 h 921"/>
              <a:gd name="T20" fmla="*/ 3773487 w 2378"/>
              <a:gd name="T21" fmla="*/ 990600 h 921"/>
              <a:gd name="T22" fmla="*/ 3722708 w 2378"/>
              <a:gd name="T23" fmla="*/ 1270000 h 921"/>
              <a:gd name="T24" fmla="*/ 3291090 w 2378"/>
              <a:gd name="T25" fmla="*/ 1409700 h 921"/>
              <a:gd name="T26" fmla="*/ 2922945 w 2378"/>
              <a:gd name="T27" fmla="*/ 1435100 h 921"/>
              <a:gd name="T28" fmla="*/ 2681746 w 2378"/>
              <a:gd name="T29" fmla="*/ 1308100 h 921"/>
              <a:gd name="T30" fmla="*/ 2605578 w 2378"/>
              <a:gd name="T31" fmla="*/ 1257300 h 921"/>
              <a:gd name="T32" fmla="*/ 2580189 w 2378"/>
              <a:gd name="T33" fmla="*/ 1219200 h 921"/>
              <a:gd name="T34" fmla="*/ 2567495 w 2378"/>
              <a:gd name="T35" fmla="*/ 1181100 h 921"/>
              <a:gd name="T36" fmla="*/ 2351685 w 2378"/>
              <a:gd name="T37" fmla="*/ 1104900 h 921"/>
              <a:gd name="T38" fmla="*/ 2097792 w 2378"/>
              <a:gd name="T39" fmla="*/ 1130300 h 921"/>
              <a:gd name="T40" fmla="*/ 1983540 w 2378"/>
              <a:gd name="T41" fmla="*/ 1206500 h 921"/>
              <a:gd name="T42" fmla="*/ 1970846 w 2378"/>
              <a:gd name="T43" fmla="*/ 1257300 h 921"/>
              <a:gd name="T44" fmla="*/ 1666174 w 2378"/>
              <a:gd name="T45" fmla="*/ 1371600 h 921"/>
              <a:gd name="T46" fmla="*/ 1501143 w 2378"/>
              <a:gd name="T47" fmla="*/ 1358900 h 921"/>
              <a:gd name="T48" fmla="*/ 1412281 w 2378"/>
              <a:gd name="T49" fmla="*/ 1320800 h 921"/>
              <a:gd name="T50" fmla="*/ 1272639 w 2378"/>
              <a:gd name="T51" fmla="*/ 1295400 h 921"/>
              <a:gd name="T52" fmla="*/ 1107609 w 2378"/>
              <a:gd name="T53" fmla="*/ 1231900 h 921"/>
              <a:gd name="T54" fmla="*/ 701380 w 2378"/>
              <a:gd name="T55" fmla="*/ 1257300 h 921"/>
              <a:gd name="T56" fmla="*/ 625212 w 2378"/>
              <a:gd name="T57" fmla="*/ 1333500 h 921"/>
              <a:gd name="T58" fmla="*/ 549044 w 2378"/>
              <a:gd name="T59" fmla="*/ 1371600 h 921"/>
              <a:gd name="T60" fmla="*/ 155510 w 2378"/>
              <a:gd name="T61" fmla="*/ 1460500 h 921"/>
              <a:gd name="T62" fmla="*/ 15868 w 2378"/>
              <a:gd name="T63" fmla="*/ 1447800 h 921"/>
              <a:gd name="T64" fmla="*/ 3174 w 2378"/>
              <a:gd name="T65" fmla="*/ 1409700 h 921"/>
              <a:gd name="T66" fmla="*/ 41258 w 2378"/>
              <a:gd name="T67" fmla="*/ 1244600 h 921"/>
              <a:gd name="T68" fmla="*/ 66647 w 2378"/>
              <a:gd name="T69" fmla="*/ 1206500 h 921"/>
              <a:gd name="T70" fmla="*/ 295151 w 2378"/>
              <a:gd name="T71" fmla="*/ 850900 h 921"/>
              <a:gd name="T72" fmla="*/ 485571 w 2378"/>
              <a:gd name="T73" fmla="*/ 723900 h 921"/>
              <a:gd name="T74" fmla="*/ 612517 w 2378"/>
              <a:gd name="T75" fmla="*/ 673100 h 921"/>
              <a:gd name="T76" fmla="*/ 853716 w 2378"/>
              <a:gd name="T77" fmla="*/ 558800 h 921"/>
              <a:gd name="T78" fmla="*/ 942578 w 2378"/>
              <a:gd name="T79" fmla="*/ 495300 h 921"/>
              <a:gd name="T80" fmla="*/ 1069525 w 2378"/>
              <a:gd name="T81" fmla="*/ 406400 h 921"/>
              <a:gd name="T82" fmla="*/ 1145693 w 2378"/>
              <a:gd name="T83" fmla="*/ 355600 h 921"/>
              <a:gd name="T84" fmla="*/ 1615395 w 2378"/>
              <a:gd name="T85" fmla="*/ 342900 h 921"/>
              <a:gd name="T86" fmla="*/ 1742342 w 2378"/>
              <a:gd name="T87" fmla="*/ 139700 h 921"/>
              <a:gd name="T88" fmla="*/ 1843899 w 2378"/>
              <a:gd name="T89" fmla="*/ 63500 h 921"/>
              <a:gd name="T90" fmla="*/ 2008930 w 2378"/>
              <a:gd name="T91" fmla="*/ 76200 h 921"/>
              <a:gd name="T92" fmla="*/ 1996235 w 2378"/>
              <a:gd name="T93" fmla="*/ 114300 h 921"/>
              <a:gd name="T94" fmla="*/ 1945456 w 2378"/>
              <a:gd name="T95" fmla="*/ 127000 h 9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378"/>
              <a:gd name="T145" fmla="*/ 0 h 921"/>
              <a:gd name="T146" fmla="*/ 2378 w 2378"/>
              <a:gd name="T147" fmla="*/ 921 h 921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378" h="921">
                <a:moveTo>
                  <a:pt x="1226" y="80"/>
                </a:moveTo>
                <a:cubicBezTo>
                  <a:pt x="1301" y="29"/>
                  <a:pt x="1404" y="28"/>
                  <a:pt x="1490" y="0"/>
                </a:cubicBezTo>
                <a:cubicBezTo>
                  <a:pt x="1572" y="13"/>
                  <a:pt x="1658" y="21"/>
                  <a:pt x="1738" y="48"/>
                </a:cubicBezTo>
                <a:cubicBezTo>
                  <a:pt x="1778" y="78"/>
                  <a:pt x="1819" y="80"/>
                  <a:pt x="1866" y="96"/>
                </a:cubicBezTo>
                <a:cubicBezTo>
                  <a:pt x="1990" y="82"/>
                  <a:pt x="2014" y="81"/>
                  <a:pt x="2170" y="88"/>
                </a:cubicBezTo>
                <a:cubicBezTo>
                  <a:pt x="2191" y="119"/>
                  <a:pt x="2208" y="146"/>
                  <a:pt x="2218" y="184"/>
                </a:cubicBezTo>
                <a:cubicBezTo>
                  <a:pt x="2224" y="246"/>
                  <a:pt x="2230" y="322"/>
                  <a:pt x="2266" y="376"/>
                </a:cubicBezTo>
                <a:cubicBezTo>
                  <a:pt x="2287" y="461"/>
                  <a:pt x="2254" y="344"/>
                  <a:pt x="2298" y="448"/>
                </a:cubicBezTo>
                <a:cubicBezTo>
                  <a:pt x="2334" y="536"/>
                  <a:pt x="2290" y="472"/>
                  <a:pt x="2338" y="560"/>
                </a:cubicBezTo>
                <a:cubicBezTo>
                  <a:pt x="2344" y="571"/>
                  <a:pt x="2354" y="580"/>
                  <a:pt x="2362" y="592"/>
                </a:cubicBezTo>
                <a:cubicBezTo>
                  <a:pt x="2368" y="602"/>
                  <a:pt x="2372" y="613"/>
                  <a:pt x="2378" y="624"/>
                </a:cubicBezTo>
                <a:cubicBezTo>
                  <a:pt x="2372" y="664"/>
                  <a:pt x="2369" y="752"/>
                  <a:pt x="2346" y="800"/>
                </a:cubicBezTo>
                <a:cubicBezTo>
                  <a:pt x="2311" y="869"/>
                  <a:pt x="2133" y="883"/>
                  <a:pt x="2074" y="888"/>
                </a:cubicBezTo>
                <a:cubicBezTo>
                  <a:pt x="1991" y="915"/>
                  <a:pt x="1929" y="910"/>
                  <a:pt x="1842" y="904"/>
                </a:cubicBezTo>
                <a:cubicBezTo>
                  <a:pt x="1791" y="891"/>
                  <a:pt x="1732" y="853"/>
                  <a:pt x="1690" y="824"/>
                </a:cubicBezTo>
                <a:cubicBezTo>
                  <a:pt x="1674" y="812"/>
                  <a:pt x="1642" y="792"/>
                  <a:pt x="1642" y="792"/>
                </a:cubicBezTo>
                <a:cubicBezTo>
                  <a:pt x="1636" y="784"/>
                  <a:pt x="1630" y="776"/>
                  <a:pt x="1626" y="768"/>
                </a:cubicBezTo>
                <a:cubicBezTo>
                  <a:pt x="1622" y="760"/>
                  <a:pt x="1624" y="748"/>
                  <a:pt x="1618" y="744"/>
                </a:cubicBezTo>
                <a:cubicBezTo>
                  <a:pt x="1606" y="735"/>
                  <a:pt x="1500" y="700"/>
                  <a:pt x="1482" y="696"/>
                </a:cubicBezTo>
                <a:cubicBezTo>
                  <a:pt x="1428" y="701"/>
                  <a:pt x="1374" y="700"/>
                  <a:pt x="1322" y="712"/>
                </a:cubicBezTo>
                <a:cubicBezTo>
                  <a:pt x="1316" y="713"/>
                  <a:pt x="1270" y="753"/>
                  <a:pt x="1250" y="760"/>
                </a:cubicBezTo>
                <a:cubicBezTo>
                  <a:pt x="1247" y="770"/>
                  <a:pt x="1249" y="783"/>
                  <a:pt x="1242" y="792"/>
                </a:cubicBezTo>
                <a:cubicBezTo>
                  <a:pt x="1197" y="842"/>
                  <a:pt x="1110" y="855"/>
                  <a:pt x="1050" y="864"/>
                </a:cubicBezTo>
                <a:cubicBezTo>
                  <a:pt x="1015" y="861"/>
                  <a:pt x="980" y="862"/>
                  <a:pt x="946" y="856"/>
                </a:cubicBezTo>
                <a:cubicBezTo>
                  <a:pt x="926" y="852"/>
                  <a:pt x="909" y="836"/>
                  <a:pt x="890" y="832"/>
                </a:cubicBezTo>
                <a:cubicBezTo>
                  <a:pt x="860" y="825"/>
                  <a:pt x="831" y="821"/>
                  <a:pt x="802" y="816"/>
                </a:cubicBezTo>
                <a:cubicBezTo>
                  <a:pt x="767" y="798"/>
                  <a:pt x="735" y="785"/>
                  <a:pt x="698" y="776"/>
                </a:cubicBezTo>
                <a:cubicBezTo>
                  <a:pt x="612" y="781"/>
                  <a:pt x="526" y="780"/>
                  <a:pt x="442" y="792"/>
                </a:cubicBezTo>
                <a:cubicBezTo>
                  <a:pt x="404" y="797"/>
                  <a:pt x="415" y="822"/>
                  <a:pt x="394" y="840"/>
                </a:cubicBezTo>
                <a:cubicBezTo>
                  <a:pt x="380" y="851"/>
                  <a:pt x="362" y="856"/>
                  <a:pt x="346" y="864"/>
                </a:cubicBezTo>
                <a:cubicBezTo>
                  <a:pt x="270" y="901"/>
                  <a:pt x="180" y="909"/>
                  <a:pt x="98" y="920"/>
                </a:cubicBezTo>
                <a:cubicBezTo>
                  <a:pt x="68" y="917"/>
                  <a:pt x="37" y="921"/>
                  <a:pt x="10" y="912"/>
                </a:cubicBezTo>
                <a:cubicBezTo>
                  <a:pt x="2" y="909"/>
                  <a:pt x="0" y="896"/>
                  <a:pt x="2" y="888"/>
                </a:cubicBezTo>
                <a:cubicBezTo>
                  <a:pt x="6" y="852"/>
                  <a:pt x="15" y="817"/>
                  <a:pt x="26" y="784"/>
                </a:cubicBezTo>
                <a:cubicBezTo>
                  <a:pt x="28" y="774"/>
                  <a:pt x="37" y="768"/>
                  <a:pt x="42" y="760"/>
                </a:cubicBezTo>
                <a:cubicBezTo>
                  <a:pt x="84" y="674"/>
                  <a:pt x="116" y="605"/>
                  <a:pt x="186" y="536"/>
                </a:cubicBezTo>
                <a:cubicBezTo>
                  <a:pt x="204" y="481"/>
                  <a:pt x="258" y="475"/>
                  <a:pt x="306" y="456"/>
                </a:cubicBezTo>
                <a:cubicBezTo>
                  <a:pt x="392" y="419"/>
                  <a:pt x="318" y="440"/>
                  <a:pt x="386" y="424"/>
                </a:cubicBezTo>
                <a:cubicBezTo>
                  <a:pt x="434" y="394"/>
                  <a:pt x="492" y="384"/>
                  <a:pt x="538" y="352"/>
                </a:cubicBezTo>
                <a:cubicBezTo>
                  <a:pt x="607" y="303"/>
                  <a:pt x="538" y="330"/>
                  <a:pt x="594" y="312"/>
                </a:cubicBezTo>
                <a:cubicBezTo>
                  <a:pt x="620" y="293"/>
                  <a:pt x="647" y="274"/>
                  <a:pt x="674" y="256"/>
                </a:cubicBezTo>
                <a:cubicBezTo>
                  <a:pt x="689" y="245"/>
                  <a:pt x="722" y="224"/>
                  <a:pt x="722" y="224"/>
                </a:cubicBezTo>
                <a:cubicBezTo>
                  <a:pt x="811" y="228"/>
                  <a:pt x="927" y="246"/>
                  <a:pt x="1018" y="216"/>
                </a:cubicBezTo>
                <a:cubicBezTo>
                  <a:pt x="1047" y="171"/>
                  <a:pt x="1059" y="126"/>
                  <a:pt x="1098" y="88"/>
                </a:cubicBezTo>
                <a:cubicBezTo>
                  <a:pt x="1110" y="51"/>
                  <a:pt x="1125" y="49"/>
                  <a:pt x="1162" y="40"/>
                </a:cubicBezTo>
                <a:cubicBezTo>
                  <a:pt x="1196" y="42"/>
                  <a:pt x="1233" y="37"/>
                  <a:pt x="1266" y="48"/>
                </a:cubicBezTo>
                <a:cubicBezTo>
                  <a:pt x="1274" y="50"/>
                  <a:pt x="1264" y="66"/>
                  <a:pt x="1258" y="72"/>
                </a:cubicBezTo>
                <a:cubicBezTo>
                  <a:pt x="1249" y="78"/>
                  <a:pt x="1236" y="77"/>
                  <a:pt x="1226" y="80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839" name="Line 16"/>
          <p:cNvSpPr>
            <a:spLocks noChangeShapeType="1"/>
          </p:cNvSpPr>
          <p:nvPr/>
        </p:nvSpPr>
        <p:spPr bwMode="auto">
          <a:xfrm>
            <a:off x="1993900" y="1841500"/>
            <a:ext cx="2540000" cy="10668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840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AutoShape 1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8A7775D-B703-704F-BDCB-2E98E55A7775}" type="slidenum">
              <a:rPr lang="en-US">
                <a:latin typeface="Verdana" charset="0"/>
              </a:rPr>
              <a:pPr/>
              <a:t>113</a:t>
            </a:fld>
            <a:endParaRPr lang="en-US">
              <a:latin typeface="Verdana" charset="0"/>
            </a:endParaRPr>
          </a:p>
        </p:txBody>
      </p:sp>
      <p:sp>
        <p:nvSpPr>
          <p:cNvPr id="78851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52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8807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6537" y="1456755"/>
            <a:ext cx="6069251" cy="424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78854" name="Rectangle 11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55" name="Rectangle 12"/>
          <p:cNvSpPr>
            <a:spLocks noChangeArrowheads="1"/>
          </p:cNvSpPr>
          <p:nvPr/>
        </p:nvSpPr>
        <p:spPr bwMode="auto">
          <a:xfrm>
            <a:off x="2286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>
                <a:solidFill>
                  <a:schemeClr val="tx2"/>
                </a:solidFill>
                <a:latin typeface="Verdana" charset="0"/>
              </a:rPr>
              <a:t>Question 1</a:t>
            </a:r>
          </a:p>
        </p:txBody>
      </p:sp>
      <p:sp>
        <p:nvSpPr>
          <p:cNvPr id="78856" name="Rectangle 13"/>
          <p:cNvSpPr>
            <a:spLocks noChangeArrowheads="1"/>
          </p:cNvSpPr>
          <p:nvPr/>
        </p:nvSpPr>
        <p:spPr bwMode="auto">
          <a:xfrm>
            <a:off x="228600" y="1527175"/>
            <a:ext cx="2138363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Is this bush poison ivy?</a:t>
            </a:r>
            <a:endParaRPr lang="en-US" sz="1600">
              <a:latin typeface="Verdana" charset="0"/>
            </a:endParaRPr>
          </a:p>
        </p:txBody>
      </p:sp>
      <p:sp>
        <p:nvSpPr>
          <p:cNvPr id="78858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AutoShape 1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D28A0229-68CC-8748-BD58-B63771C6E2A5}" type="slidenum">
              <a:rPr lang="en-US">
                <a:latin typeface="Verdana" charset="0"/>
              </a:rPr>
              <a:pPr/>
              <a:t>114</a:t>
            </a:fld>
            <a:endParaRPr lang="en-US">
              <a:latin typeface="Verdana" charset="0"/>
            </a:endParaRPr>
          </a:p>
        </p:txBody>
      </p:sp>
      <p:sp>
        <p:nvSpPr>
          <p:cNvPr id="79875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87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877" name="Rectangle 4"/>
          <p:cNvSpPr>
            <a:spLocks noChangeArrowheads="1"/>
          </p:cNvSpPr>
          <p:nvPr/>
        </p:nvSpPr>
        <p:spPr bwMode="auto">
          <a:xfrm>
            <a:off x="2286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>
                <a:solidFill>
                  <a:schemeClr val="tx2"/>
                </a:solidFill>
                <a:latin typeface="Verdana" charset="0"/>
              </a:rPr>
              <a:t>Question 1</a:t>
            </a:r>
          </a:p>
        </p:txBody>
      </p:sp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228600" y="1527175"/>
            <a:ext cx="2138363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Is this bush poison ivy?</a:t>
            </a:r>
            <a:endParaRPr lang="en-US" sz="1600">
              <a:latin typeface="Verdana" charset="0"/>
            </a:endParaRPr>
          </a:p>
        </p:txBody>
      </p:sp>
      <p:pic>
        <p:nvPicPr>
          <p:cNvPr id="8909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1000" y="1606550"/>
            <a:ext cx="4445000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228600" y="2222500"/>
            <a:ext cx="2324100" cy="15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6600" b="0">
                <a:solidFill>
                  <a:srgbClr val="FF0000"/>
                </a:solidFill>
                <a:latin typeface="Verdana" charset="0"/>
              </a:rPr>
              <a:t>YES!</a:t>
            </a:r>
            <a:endParaRPr lang="en-US" sz="6600">
              <a:latin typeface="Verdana" charset="0"/>
            </a:endParaRPr>
          </a:p>
        </p:txBody>
      </p:sp>
      <p:sp>
        <p:nvSpPr>
          <p:cNvPr id="79881" name="Rectangle 9"/>
          <p:cNvSpPr>
            <a:spLocks noChangeArrowheads="1"/>
          </p:cNvSpPr>
          <p:nvPr/>
        </p:nvSpPr>
        <p:spPr bwMode="auto">
          <a:xfrm>
            <a:off x="228600" y="3228975"/>
            <a:ext cx="220186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Given enough light poison ivy will form a shrub - this one is over six feet high.</a:t>
            </a:r>
            <a:endParaRPr lang="en-US" sz="1600" dirty="0">
              <a:latin typeface="Verdana" charset="0"/>
            </a:endParaRPr>
          </a:p>
        </p:txBody>
      </p:sp>
      <p:pic>
        <p:nvPicPr>
          <p:cNvPr id="89098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6600" y="3251200"/>
            <a:ext cx="26543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79883" name="Rectangle 11"/>
          <p:cNvSpPr>
            <a:spLocks noChangeArrowheads="1"/>
          </p:cNvSpPr>
          <p:nvPr/>
        </p:nvSpPr>
        <p:spPr bwMode="auto">
          <a:xfrm>
            <a:off x="3467100" y="5299075"/>
            <a:ext cx="220186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sz="1600">
                <a:latin typeface="Verdana" charset="0"/>
              </a:rPr>
              <a:t>Here it is in the winter.</a:t>
            </a:r>
          </a:p>
        </p:txBody>
      </p:sp>
      <p:sp>
        <p:nvSpPr>
          <p:cNvPr id="79884" name="AutoShape 1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885" name="AutoShape 1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DC7DC708-18DA-9544-BD0B-F532D02324AC}" type="slidenum">
              <a:rPr lang="en-US">
                <a:latin typeface="Verdana" charset="0"/>
              </a:rPr>
              <a:pPr/>
              <a:t>115</a:t>
            </a:fld>
            <a:endParaRPr lang="en-US">
              <a:latin typeface="Verdana" charset="0"/>
            </a:endParaRPr>
          </a:p>
        </p:txBody>
      </p:sp>
      <p:sp>
        <p:nvSpPr>
          <p:cNvPr id="80899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0900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0901" name="Rectangle 4"/>
          <p:cNvSpPr>
            <a:spLocks noChangeArrowheads="1"/>
          </p:cNvSpPr>
          <p:nvPr/>
        </p:nvSpPr>
        <p:spPr bwMode="auto">
          <a:xfrm>
            <a:off x="2286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>
                <a:solidFill>
                  <a:schemeClr val="tx2"/>
                </a:solidFill>
                <a:latin typeface="Verdana" charset="0"/>
              </a:rPr>
              <a:t>Question 2</a:t>
            </a:r>
          </a:p>
        </p:txBody>
      </p: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241300" y="1514475"/>
            <a:ext cx="213836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Which of these two plants is poison ivy?</a:t>
            </a:r>
            <a:endParaRPr lang="en-US" sz="1600">
              <a:latin typeface="Verdana" charset="0"/>
            </a:endParaRPr>
          </a:p>
        </p:txBody>
      </p:sp>
      <p:sp>
        <p:nvSpPr>
          <p:cNvPr id="80903" name="Rectangle 11"/>
          <p:cNvSpPr>
            <a:spLocks noChangeArrowheads="1"/>
          </p:cNvSpPr>
          <p:nvPr/>
        </p:nvSpPr>
        <p:spPr bwMode="auto">
          <a:xfrm>
            <a:off x="3467100" y="5299075"/>
            <a:ext cx="220186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sz="1600">
                <a:latin typeface="Verdana" charset="0"/>
              </a:rPr>
              <a:t>Here it is in the winter.</a:t>
            </a:r>
          </a:p>
        </p:txBody>
      </p:sp>
      <p:pic>
        <p:nvPicPr>
          <p:cNvPr id="90125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450850"/>
            <a:ext cx="3627438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80905" name="AutoShape 1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0906" name="AutoShape 1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386D9B29-DDC5-ED46-B7FB-A86A7BA82644}" type="slidenum">
              <a:rPr lang="en-US">
                <a:latin typeface="Verdana" charset="0"/>
              </a:rPr>
              <a:pPr/>
              <a:t>116</a:t>
            </a:fld>
            <a:endParaRPr lang="en-US">
              <a:latin typeface="Verdana" charset="0"/>
            </a:endParaRPr>
          </a:p>
        </p:txBody>
      </p:sp>
      <p:sp>
        <p:nvSpPr>
          <p:cNvPr id="81923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24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25" name="Rectangle 4"/>
          <p:cNvSpPr>
            <a:spLocks noChangeArrowheads="1"/>
          </p:cNvSpPr>
          <p:nvPr/>
        </p:nvSpPr>
        <p:spPr bwMode="auto">
          <a:xfrm>
            <a:off x="2286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>
                <a:solidFill>
                  <a:schemeClr val="tx2"/>
                </a:solidFill>
                <a:latin typeface="Verdana" charset="0"/>
              </a:rPr>
              <a:t>Question 2</a:t>
            </a:r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228600" y="1527175"/>
            <a:ext cx="21383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Verdana" charset="0"/>
              </a:rPr>
              <a:t>Poison ivy</a:t>
            </a:r>
            <a:endParaRPr lang="en-US" sz="1600">
              <a:solidFill>
                <a:srgbClr val="FF0000"/>
              </a:solidFill>
              <a:latin typeface="Verdana" charset="0"/>
            </a:endParaRPr>
          </a:p>
        </p:txBody>
      </p:sp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3467100" y="5299075"/>
            <a:ext cx="220186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sz="1600">
                <a:latin typeface="Verdana" charset="0"/>
              </a:rPr>
              <a:t>Here it is in the winter.</a:t>
            </a:r>
          </a:p>
        </p:txBody>
      </p:sp>
      <p:pic>
        <p:nvPicPr>
          <p:cNvPr id="9114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450850"/>
            <a:ext cx="3627438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81929" name="Freeform 9"/>
          <p:cNvSpPr>
            <a:spLocks/>
          </p:cNvSpPr>
          <p:nvPr/>
        </p:nvSpPr>
        <p:spPr bwMode="auto">
          <a:xfrm>
            <a:off x="3430588" y="730250"/>
            <a:ext cx="2195512" cy="3444875"/>
          </a:xfrm>
          <a:custGeom>
            <a:avLst/>
            <a:gdLst>
              <a:gd name="T0" fmla="*/ 1217612 w 1383"/>
              <a:gd name="T1" fmla="*/ 19050 h 2170"/>
              <a:gd name="T2" fmla="*/ 1255712 w 1383"/>
              <a:gd name="T3" fmla="*/ 57150 h 2170"/>
              <a:gd name="T4" fmla="*/ 1306512 w 1383"/>
              <a:gd name="T5" fmla="*/ 69850 h 2170"/>
              <a:gd name="T6" fmla="*/ 1357312 w 1383"/>
              <a:gd name="T7" fmla="*/ 234950 h 2170"/>
              <a:gd name="T8" fmla="*/ 1370012 w 1383"/>
              <a:gd name="T9" fmla="*/ 412750 h 2170"/>
              <a:gd name="T10" fmla="*/ 1382712 w 1383"/>
              <a:gd name="T11" fmla="*/ 488950 h 2170"/>
              <a:gd name="T12" fmla="*/ 1471612 w 1383"/>
              <a:gd name="T13" fmla="*/ 450850 h 2170"/>
              <a:gd name="T14" fmla="*/ 1547812 w 1383"/>
              <a:gd name="T15" fmla="*/ 425450 h 2170"/>
              <a:gd name="T16" fmla="*/ 1814512 w 1383"/>
              <a:gd name="T17" fmla="*/ 488950 h 2170"/>
              <a:gd name="T18" fmla="*/ 1903412 w 1383"/>
              <a:gd name="T19" fmla="*/ 565150 h 2170"/>
              <a:gd name="T20" fmla="*/ 2068512 w 1383"/>
              <a:gd name="T21" fmla="*/ 704850 h 2170"/>
              <a:gd name="T22" fmla="*/ 2144712 w 1383"/>
              <a:gd name="T23" fmla="*/ 730250 h 2170"/>
              <a:gd name="T24" fmla="*/ 2195512 w 1383"/>
              <a:gd name="T25" fmla="*/ 857250 h 2170"/>
              <a:gd name="T26" fmla="*/ 2055812 w 1383"/>
              <a:gd name="T27" fmla="*/ 933450 h 2170"/>
              <a:gd name="T28" fmla="*/ 1585912 w 1383"/>
              <a:gd name="T29" fmla="*/ 895350 h 2170"/>
              <a:gd name="T30" fmla="*/ 1458912 w 1383"/>
              <a:gd name="T31" fmla="*/ 946150 h 2170"/>
              <a:gd name="T32" fmla="*/ 1370012 w 1383"/>
              <a:gd name="T33" fmla="*/ 1250950 h 2170"/>
              <a:gd name="T34" fmla="*/ 1344612 w 1383"/>
              <a:gd name="T35" fmla="*/ 1327150 h 2170"/>
              <a:gd name="T36" fmla="*/ 1255712 w 1383"/>
              <a:gd name="T37" fmla="*/ 1479550 h 2170"/>
              <a:gd name="T38" fmla="*/ 1344612 w 1383"/>
              <a:gd name="T39" fmla="*/ 1695450 h 2170"/>
              <a:gd name="T40" fmla="*/ 1458912 w 1383"/>
              <a:gd name="T41" fmla="*/ 2216150 h 2170"/>
              <a:gd name="T42" fmla="*/ 1573212 w 1383"/>
              <a:gd name="T43" fmla="*/ 2622550 h 2170"/>
              <a:gd name="T44" fmla="*/ 1674812 w 1383"/>
              <a:gd name="T45" fmla="*/ 2851150 h 2170"/>
              <a:gd name="T46" fmla="*/ 1484312 w 1383"/>
              <a:gd name="T47" fmla="*/ 3244850 h 2170"/>
              <a:gd name="T48" fmla="*/ 887412 w 1383"/>
              <a:gd name="T49" fmla="*/ 3232150 h 2170"/>
              <a:gd name="T50" fmla="*/ 811212 w 1383"/>
              <a:gd name="T51" fmla="*/ 3282950 h 2170"/>
              <a:gd name="T52" fmla="*/ 709612 w 1383"/>
              <a:gd name="T53" fmla="*/ 3321050 h 2170"/>
              <a:gd name="T54" fmla="*/ 658812 w 1383"/>
              <a:gd name="T55" fmla="*/ 3359150 h 2170"/>
              <a:gd name="T56" fmla="*/ 417512 w 1383"/>
              <a:gd name="T57" fmla="*/ 3435350 h 2170"/>
              <a:gd name="T58" fmla="*/ 252412 w 1383"/>
              <a:gd name="T59" fmla="*/ 3422650 h 2170"/>
              <a:gd name="T60" fmla="*/ 227012 w 1383"/>
              <a:gd name="T61" fmla="*/ 3346450 h 2170"/>
              <a:gd name="T62" fmla="*/ 354012 w 1383"/>
              <a:gd name="T63" fmla="*/ 3054350 h 2170"/>
              <a:gd name="T64" fmla="*/ 442912 w 1383"/>
              <a:gd name="T65" fmla="*/ 2952750 h 2170"/>
              <a:gd name="T66" fmla="*/ 430212 w 1383"/>
              <a:gd name="T67" fmla="*/ 2724150 h 2170"/>
              <a:gd name="T68" fmla="*/ 430212 w 1383"/>
              <a:gd name="T69" fmla="*/ 2533650 h 2170"/>
              <a:gd name="T70" fmla="*/ 519112 w 1383"/>
              <a:gd name="T71" fmla="*/ 2495550 h 2170"/>
              <a:gd name="T72" fmla="*/ 633412 w 1383"/>
              <a:gd name="T73" fmla="*/ 2432050 h 2170"/>
              <a:gd name="T74" fmla="*/ 811212 w 1383"/>
              <a:gd name="T75" fmla="*/ 2444750 h 2170"/>
              <a:gd name="T76" fmla="*/ 849312 w 1383"/>
              <a:gd name="T77" fmla="*/ 2470150 h 2170"/>
              <a:gd name="T78" fmla="*/ 1001712 w 1383"/>
              <a:gd name="T79" fmla="*/ 2508250 h 2170"/>
              <a:gd name="T80" fmla="*/ 1090612 w 1383"/>
              <a:gd name="T81" fmla="*/ 2495550 h 2170"/>
              <a:gd name="T82" fmla="*/ 1052512 w 1383"/>
              <a:gd name="T83" fmla="*/ 2330450 h 2170"/>
              <a:gd name="T84" fmla="*/ 887412 w 1383"/>
              <a:gd name="T85" fmla="*/ 2279650 h 2170"/>
              <a:gd name="T86" fmla="*/ 125412 w 1383"/>
              <a:gd name="T87" fmla="*/ 2254250 h 2170"/>
              <a:gd name="T88" fmla="*/ 112712 w 1383"/>
              <a:gd name="T89" fmla="*/ 2216150 h 2170"/>
              <a:gd name="T90" fmla="*/ 74612 w 1383"/>
              <a:gd name="T91" fmla="*/ 2165350 h 2170"/>
              <a:gd name="T92" fmla="*/ 112712 w 1383"/>
              <a:gd name="T93" fmla="*/ 1797050 h 2170"/>
              <a:gd name="T94" fmla="*/ 163512 w 1383"/>
              <a:gd name="T95" fmla="*/ 1708150 h 2170"/>
              <a:gd name="T96" fmla="*/ 265112 w 1383"/>
              <a:gd name="T97" fmla="*/ 1492250 h 2170"/>
              <a:gd name="T98" fmla="*/ 328612 w 1383"/>
              <a:gd name="T99" fmla="*/ 1416050 h 2170"/>
              <a:gd name="T100" fmla="*/ 404812 w 1383"/>
              <a:gd name="T101" fmla="*/ 1390650 h 2170"/>
              <a:gd name="T102" fmla="*/ 620712 w 1383"/>
              <a:gd name="T103" fmla="*/ 1466850 h 2170"/>
              <a:gd name="T104" fmla="*/ 709612 w 1383"/>
              <a:gd name="T105" fmla="*/ 1377950 h 2170"/>
              <a:gd name="T106" fmla="*/ 735012 w 1383"/>
              <a:gd name="T107" fmla="*/ 1085850 h 2170"/>
              <a:gd name="T108" fmla="*/ 798512 w 1383"/>
              <a:gd name="T109" fmla="*/ 806450 h 2170"/>
              <a:gd name="T110" fmla="*/ 836612 w 1383"/>
              <a:gd name="T111" fmla="*/ 298450 h 2170"/>
              <a:gd name="T112" fmla="*/ 1027112 w 1383"/>
              <a:gd name="T113" fmla="*/ 120650 h 2170"/>
              <a:gd name="T114" fmla="*/ 1217612 w 1383"/>
              <a:gd name="T115" fmla="*/ 19050 h 217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383"/>
              <a:gd name="T175" fmla="*/ 0 h 2170"/>
              <a:gd name="T176" fmla="*/ 1383 w 1383"/>
              <a:gd name="T177" fmla="*/ 2170 h 217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383" h="2170">
                <a:moveTo>
                  <a:pt x="767" y="12"/>
                </a:moveTo>
                <a:cubicBezTo>
                  <a:pt x="775" y="20"/>
                  <a:pt x="781" y="30"/>
                  <a:pt x="791" y="36"/>
                </a:cubicBezTo>
                <a:cubicBezTo>
                  <a:pt x="800" y="41"/>
                  <a:pt x="815" y="35"/>
                  <a:pt x="823" y="44"/>
                </a:cubicBezTo>
                <a:cubicBezTo>
                  <a:pt x="838" y="61"/>
                  <a:pt x="848" y="121"/>
                  <a:pt x="855" y="148"/>
                </a:cubicBezTo>
                <a:cubicBezTo>
                  <a:pt x="857" y="185"/>
                  <a:pt x="859" y="222"/>
                  <a:pt x="863" y="260"/>
                </a:cubicBezTo>
                <a:cubicBezTo>
                  <a:pt x="864" y="276"/>
                  <a:pt x="860" y="295"/>
                  <a:pt x="871" y="308"/>
                </a:cubicBezTo>
                <a:cubicBezTo>
                  <a:pt x="875" y="313"/>
                  <a:pt x="903" y="293"/>
                  <a:pt x="927" y="284"/>
                </a:cubicBezTo>
                <a:cubicBezTo>
                  <a:pt x="942" y="277"/>
                  <a:pt x="975" y="268"/>
                  <a:pt x="975" y="268"/>
                </a:cubicBezTo>
                <a:cubicBezTo>
                  <a:pt x="1062" y="276"/>
                  <a:pt x="1068" y="289"/>
                  <a:pt x="1143" y="308"/>
                </a:cubicBezTo>
                <a:cubicBezTo>
                  <a:pt x="1182" y="334"/>
                  <a:pt x="1156" y="341"/>
                  <a:pt x="1199" y="356"/>
                </a:cubicBezTo>
                <a:cubicBezTo>
                  <a:pt x="1219" y="386"/>
                  <a:pt x="1273" y="434"/>
                  <a:pt x="1303" y="444"/>
                </a:cubicBezTo>
                <a:cubicBezTo>
                  <a:pt x="1319" y="449"/>
                  <a:pt x="1351" y="460"/>
                  <a:pt x="1351" y="460"/>
                </a:cubicBezTo>
                <a:cubicBezTo>
                  <a:pt x="1368" y="486"/>
                  <a:pt x="1373" y="510"/>
                  <a:pt x="1383" y="540"/>
                </a:cubicBezTo>
                <a:cubicBezTo>
                  <a:pt x="1369" y="580"/>
                  <a:pt x="1336" y="576"/>
                  <a:pt x="1295" y="588"/>
                </a:cubicBezTo>
                <a:cubicBezTo>
                  <a:pt x="1191" y="582"/>
                  <a:pt x="1101" y="571"/>
                  <a:pt x="999" y="564"/>
                </a:cubicBezTo>
                <a:cubicBezTo>
                  <a:pt x="948" y="551"/>
                  <a:pt x="942" y="548"/>
                  <a:pt x="919" y="596"/>
                </a:cubicBezTo>
                <a:cubicBezTo>
                  <a:pt x="909" y="665"/>
                  <a:pt x="888" y="723"/>
                  <a:pt x="863" y="788"/>
                </a:cubicBezTo>
                <a:cubicBezTo>
                  <a:pt x="856" y="803"/>
                  <a:pt x="856" y="821"/>
                  <a:pt x="847" y="836"/>
                </a:cubicBezTo>
                <a:cubicBezTo>
                  <a:pt x="824" y="869"/>
                  <a:pt x="803" y="895"/>
                  <a:pt x="791" y="932"/>
                </a:cubicBezTo>
                <a:cubicBezTo>
                  <a:pt x="803" y="981"/>
                  <a:pt x="831" y="1020"/>
                  <a:pt x="847" y="1068"/>
                </a:cubicBezTo>
                <a:cubicBezTo>
                  <a:pt x="859" y="1180"/>
                  <a:pt x="891" y="1286"/>
                  <a:pt x="919" y="1396"/>
                </a:cubicBezTo>
                <a:cubicBezTo>
                  <a:pt x="928" y="1484"/>
                  <a:pt x="944" y="1575"/>
                  <a:pt x="991" y="1652"/>
                </a:cubicBezTo>
                <a:cubicBezTo>
                  <a:pt x="1004" y="1704"/>
                  <a:pt x="1030" y="1747"/>
                  <a:pt x="1055" y="1796"/>
                </a:cubicBezTo>
                <a:cubicBezTo>
                  <a:pt x="1047" y="1903"/>
                  <a:pt x="1058" y="2019"/>
                  <a:pt x="935" y="2044"/>
                </a:cubicBezTo>
                <a:cubicBezTo>
                  <a:pt x="794" y="2035"/>
                  <a:pt x="706" y="2030"/>
                  <a:pt x="559" y="2036"/>
                </a:cubicBezTo>
                <a:cubicBezTo>
                  <a:pt x="485" y="2054"/>
                  <a:pt x="561" y="2027"/>
                  <a:pt x="511" y="2068"/>
                </a:cubicBezTo>
                <a:cubicBezTo>
                  <a:pt x="493" y="2082"/>
                  <a:pt x="466" y="2080"/>
                  <a:pt x="447" y="2092"/>
                </a:cubicBezTo>
                <a:cubicBezTo>
                  <a:pt x="435" y="2098"/>
                  <a:pt x="426" y="2108"/>
                  <a:pt x="415" y="2116"/>
                </a:cubicBezTo>
                <a:cubicBezTo>
                  <a:pt x="370" y="2143"/>
                  <a:pt x="313" y="2151"/>
                  <a:pt x="263" y="2164"/>
                </a:cubicBezTo>
                <a:cubicBezTo>
                  <a:pt x="228" y="2161"/>
                  <a:pt x="190" y="2170"/>
                  <a:pt x="159" y="2156"/>
                </a:cubicBezTo>
                <a:cubicBezTo>
                  <a:pt x="143" y="2148"/>
                  <a:pt x="143" y="2108"/>
                  <a:pt x="143" y="2108"/>
                </a:cubicBezTo>
                <a:cubicBezTo>
                  <a:pt x="150" y="2045"/>
                  <a:pt x="167" y="1961"/>
                  <a:pt x="223" y="1924"/>
                </a:cubicBezTo>
                <a:cubicBezTo>
                  <a:pt x="260" y="1868"/>
                  <a:pt x="239" y="1886"/>
                  <a:pt x="279" y="1860"/>
                </a:cubicBezTo>
                <a:cubicBezTo>
                  <a:pt x="307" y="1817"/>
                  <a:pt x="282" y="1763"/>
                  <a:pt x="271" y="1716"/>
                </a:cubicBezTo>
                <a:cubicBezTo>
                  <a:pt x="269" y="1704"/>
                  <a:pt x="253" y="1620"/>
                  <a:pt x="271" y="1596"/>
                </a:cubicBezTo>
                <a:cubicBezTo>
                  <a:pt x="281" y="1581"/>
                  <a:pt x="312" y="1580"/>
                  <a:pt x="327" y="1572"/>
                </a:cubicBezTo>
                <a:cubicBezTo>
                  <a:pt x="409" y="1526"/>
                  <a:pt x="344" y="1550"/>
                  <a:pt x="399" y="1532"/>
                </a:cubicBezTo>
                <a:cubicBezTo>
                  <a:pt x="436" y="1534"/>
                  <a:pt x="474" y="1533"/>
                  <a:pt x="511" y="1540"/>
                </a:cubicBezTo>
                <a:cubicBezTo>
                  <a:pt x="520" y="1541"/>
                  <a:pt x="526" y="1552"/>
                  <a:pt x="535" y="1556"/>
                </a:cubicBezTo>
                <a:cubicBezTo>
                  <a:pt x="562" y="1567"/>
                  <a:pt x="601" y="1574"/>
                  <a:pt x="631" y="1580"/>
                </a:cubicBezTo>
                <a:cubicBezTo>
                  <a:pt x="649" y="1577"/>
                  <a:pt x="677" y="1588"/>
                  <a:pt x="687" y="1572"/>
                </a:cubicBezTo>
                <a:cubicBezTo>
                  <a:pt x="700" y="1547"/>
                  <a:pt x="685" y="1490"/>
                  <a:pt x="663" y="1468"/>
                </a:cubicBezTo>
                <a:cubicBezTo>
                  <a:pt x="636" y="1441"/>
                  <a:pt x="593" y="1440"/>
                  <a:pt x="559" y="1436"/>
                </a:cubicBezTo>
                <a:cubicBezTo>
                  <a:pt x="381" y="1441"/>
                  <a:pt x="250" y="1458"/>
                  <a:pt x="79" y="1420"/>
                </a:cubicBezTo>
                <a:cubicBezTo>
                  <a:pt x="70" y="1418"/>
                  <a:pt x="75" y="1403"/>
                  <a:pt x="71" y="1396"/>
                </a:cubicBezTo>
                <a:cubicBezTo>
                  <a:pt x="64" y="1384"/>
                  <a:pt x="55" y="1374"/>
                  <a:pt x="47" y="1364"/>
                </a:cubicBezTo>
                <a:cubicBezTo>
                  <a:pt x="22" y="1290"/>
                  <a:pt x="0" y="1179"/>
                  <a:pt x="71" y="1132"/>
                </a:cubicBezTo>
                <a:cubicBezTo>
                  <a:pt x="80" y="1112"/>
                  <a:pt x="94" y="1095"/>
                  <a:pt x="103" y="1076"/>
                </a:cubicBezTo>
                <a:cubicBezTo>
                  <a:pt x="125" y="1025"/>
                  <a:pt x="135" y="987"/>
                  <a:pt x="167" y="940"/>
                </a:cubicBezTo>
                <a:cubicBezTo>
                  <a:pt x="176" y="925"/>
                  <a:pt x="190" y="901"/>
                  <a:pt x="207" y="892"/>
                </a:cubicBezTo>
                <a:cubicBezTo>
                  <a:pt x="221" y="883"/>
                  <a:pt x="255" y="876"/>
                  <a:pt x="255" y="876"/>
                </a:cubicBezTo>
                <a:cubicBezTo>
                  <a:pt x="333" y="883"/>
                  <a:pt x="341" y="874"/>
                  <a:pt x="391" y="924"/>
                </a:cubicBezTo>
                <a:cubicBezTo>
                  <a:pt x="417" y="884"/>
                  <a:pt x="398" y="880"/>
                  <a:pt x="447" y="868"/>
                </a:cubicBezTo>
                <a:cubicBezTo>
                  <a:pt x="489" y="803"/>
                  <a:pt x="468" y="783"/>
                  <a:pt x="463" y="684"/>
                </a:cubicBezTo>
                <a:cubicBezTo>
                  <a:pt x="471" y="624"/>
                  <a:pt x="484" y="564"/>
                  <a:pt x="503" y="508"/>
                </a:cubicBezTo>
                <a:cubicBezTo>
                  <a:pt x="512" y="401"/>
                  <a:pt x="508" y="293"/>
                  <a:pt x="527" y="188"/>
                </a:cubicBezTo>
                <a:cubicBezTo>
                  <a:pt x="536" y="135"/>
                  <a:pt x="608" y="101"/>
                  <a:pt x="647" y="76"/>
                </a:cubicBezTo>
                <a:cubicBezTo>
                  <a:pt x="668" y="12"/>
                  <a:pt x="707" y="0"/>
                  <a:pt x="767" y="12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30" name="Freeform 10"/>
          <p:cNvSpPr>
            <a:spLocks/>
          </p:cNvSpPr>
          <p:nvPr/>
        </p:nvSpPr>
        <p:spPr bwMode="auto">
          <a:xfrm>
            <a:off x="3022600" y="3803650"/>
            <a:ext cx="3587750" cy="2571750"/>
          </a:xfrm>
          <a:custGeom>
            <a:avLst/>
            <a:gdLst>
              <a:gd name="T0" fmla="*/ 698500 w 2260"/>
              <a:gd name="T1" fmla="*/ 450850 h 1620"/>
              <a:gd name="T2" fmla="*/ 292100 w 2260"/>
              <a:gd name="T3" fmla="*/ 590550 h 1620"/>
              <a:gd name="T4" fmla="*/ 304800 w 2260"/>
              <a:gd name="T5" fmla="*/ 641350 h 1620"/>
              <a:gd name="T6" fmla="*/ 203200 w 2260"/>
              <a:gd name="T7" fmla="*/ 742950 h 1620"/>
              <a:gd name="T8" fmla="*/ 76200 w 2260"/>
              <a:gd name="T9" fmla="*/ 895350 h 1620"/>
              <a:gd name="T10" fmla="*/ 215900 w 2260"/>
              <a:gd name="T11" fmla="*/ 1073150 h 1620"/>
              <a:gd name="T12" fmla="*/ 254000 w 2260"/>
              <a:gd name="T13" fmla="*/ 1276350 h 1620"/>
              <a:gd name="T14" fmla="*/ 63500 w 2260"/>
              <a:gd name="T15" fmla="*/ 1581150 h 1620"/>
              <a:gd name="T16" fmla="*/ 304800 w 2260"/>
              <a:gd name="T17" fmla="*/ 1962150 h 1620"/>
              <a:gd name="T18" fmla="*/ 876300 w 2260"/>
              <a:gd name="T19" fmla="*/ 2000250 h 1620"/>
              <a:gd name="T20" fmla="*/ 1066800 w 2260"/>
              <a:gd name="T21" fmla="*/ 2393950 h 1620"/>
              <a:gd name="T22" fmla="*/ 1244600 w 2260"/>
              <a:gd name="T23" fmla="*/ 2571750 h 1620"/>
              <a:gd name="T24" fmla="*/ 1397000 w 2260"/>
              <a:gd name="T25" fmla="*/ 2178050 h 1620"/>
              <a:gd name="T26" fmla="*/ 1574800 w 2260"/>
              <a:gd name="T27" fmla="*/ 2025650 h 1620"/>
              <a:gd name="T28" fmla="*/ 2070100 w 2260"/>
              <a:gd name="T29" fmla="*/ 2165350 h 1620"/>
              <a:gd name="T30" fmla="*/ 2120900 w 2260"/>
              <a:gd name="T31" fmla="*/ 2000250 h 1620"/>
              <a:gd name="T32" fmla="*/ 2654300 w 2260"/>
              <a:gd name="T33" fmla="*/ 2203450 h 1620"/>
              <a:gd name="T34" fmla="*/ 2832100 w 2260"/>
              <a:gd name="T35" fmla="*/ 1847850 h 1620"/>
              <a:gd name="T36" fmla="*/ 3467100 w 2260"/>
              <a:gd name="T37" fmla="*/ 1809750 h 1620"/>
              <a:gd name="T38" fmla="*/ 3568700 w 2260"/>
              <a:gd name="T39" fmla="*/ 1682750 h 1620"/>
              <a:gd name="T40" fmla="*/ 3467100 w 2260"/>
              <a:gd name="T41" fmla="*/ 1377950 h 1620"/>
              <a:gd name="T42" fmla="*/ 3390900 w 2260"/>
              <a:gd name="T43" fmla="*/ 1263650 h 1620"/>
              <a:gd name="T44" fmla="*/ 3263900 w 2260"/>
              <a:gd name="T45" fmla="*/ 1073150 h 1620"/>
              <a:gd name="T46" fmla="*/ 3467100 w 2260"/>
              <a:gd name="T47" fmla="*/ 857250 h 1620"/>
              <a:gd name="T48" fmla="*/ 3505200 w 2260"/>
              <a:gd name="T49" fmla="*/ 717550 h 1620"/>
              <a:gd name="T50" fmla="*/ 3352800 w 2260"/>
              <a:gd name="T51" fmla="*/ 222250 h 1620"/>
              <a:gd name="T52" fmla="*/ 3175000 w 2260"/>
              <a:gd name="T53" fmla="*/ 57150 h 1620"/>
              <a:gd name="T54" fmla="*/ 2641600 w 2260"/>
              <a:gd name="T55" fmla="*/ 95250 h 1620"/>
              <a:gd name="T56" fmla="*/ 2286000 w 2260"/>
              <a:gd name="T57" fmla="*/ 69850 h 1620"/>
              <a:gd name="T58" fmla="*/ 1739900 w 2260"/>
              <a:gd name="T59" fmla="*/ 133350 h 1620"/>
              <a:gd name="T60" fmla="*/ 952500 w 2260"/>
              <a:gd name="T61" fmla="*/ 285750 h 1620"/>
              <a:gd name="T62" fmla="*/ 889000 w 2260"/>
              <a:gd name="T63" fmla="*/ 336550 h 16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260"/>
              <a:gd name="T97" fmla="*/ 0 h 1620"/>
              <a:gd name="T98" fmla="*/ 2260 w 2260"/>
              <a:gd name="T99" fmla="*/ 1620 h 162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260" h="1620">
                <a:moveTo>
                  <a:pt x="496" y="260"/>
                </a:moveTo>
                <a:cubicBezTo>
                  <a:pt x="429" y="276"/>
                  <a:pt x="495" y="256"/>
                  <a:pt x="440" y="284"/>
                </a:cubicBezTo>
                <a:cubicBezTo>
                  <a:pt x="404" y="301"/>
                  <a:pt x="356" y="303"/>
                  <a:pt x="320" y="308"/>
                </a:cubicBezTo>
                <a:cubicBezTo>
                  <a:pt x="277" y="333"/>
                  <a:pt x="230" y="353"/>
                  <a:pt x="184" y="372"/>
                </a:cubicBezTo>
                <a:cubicBezTo>
                  <a:pt x="178" y="380"/>
                  <a:pt x="165" y="386"/>
                  <a:pt x="168" y="396"/>
                </a:cubicBezTo>
                <a:cubicBezTo>
                  <a:pt x="170" y="404"/>
                  <a:pt x="194" y="396"/>
                  <a:pt x="192" y="404"/>
                </a:cubicBezTo>
                <a:cubicBezTo>
                  <a:pt x="188" y="415"/>
                  <a:pt x="170" y="414"/>
                  <a:pt x="160" y="420"/>
                </a:cubicBezTo>
                <a:cubicBezTo>
                  <a:pt x="149" y="436"/>
                  <a:pt x="141" y="454"/>
                  <a:pt x="128" y="468"/>
                </a:cubicBezTo>
                <a:cubicBezTo>
                  <a:pt x="120" y="476"/>
                  <a:pt x="110" y="482"/>
                  <a:pt x="104" y="492"/>
                </a:cubicBezTo>
                <a:cubicBezTo>
                  <a:pt x="78" y="525"/>
                  <a:pt x="85" y="551"/>
                  <a:pt x="48" y="564"/>
                </a:cubicBezTo>
                <a:cubicBezTo>
                  <a:pt x="32" y="594"/>
                  <a:pt x="15" y="621"/>
                  <a:pt x="0" y="652"/>
                </a:cubicBezTo>
                <a:cubicBezTo>
                  <a:pt x="43" y="723"/>
                  <a:pt x="9" y="695"/>
                  <a:pt x="136" y="676"/>
                </a:cubicBezTo>
                <a:cubicBezTo>
                  <a:pt x="168" y="671"/>
                  <a:pt x="232" y="660"/>
                  <a:pt x="232" y="660"/>
                </a:cubicBezTo>
                <a:cubicBezTo>
                  <a:pt x="216" y="715"/>
                  <a:pt x="197" y="760"/>
                  <a:pt x="160" y="804"/>
                </a:cubicBezTo>
                <a:cubicBezTo>
                  <a:pt x="132" y="836"/>
                  <a:pt x="91" y="868"/>
                  <a:pt x="72" y="908"/>
                </a:cubicBezTo>
                <a:cubicBezTo>
                  <a:pt x="57" y="936"/>
                  <a:pt x="54" y="967"/>
                  <a:pt x="40" y="996"/>
                </a:cubicBezTo>
                <a:cubicBezTo>
                  <a:pt x="46" y="1067"/>
                  <a:pt x="35" y="1087"/>
                  <a:pt x="80" y="1132"/>
                </a:cubicBezTo>
                <a:cubicBezTo>
                  <a:pt x="96" y="1182"/>
                  <a:pt x="141" y="1223"/>
                  <a:pt x="192" y="1236"/>
                </a:cubicBezTo>
                <a:cubicBezTo>
                  <a:pt x="336" y="1227"/>
                  <a:pt x="434" y="1216"/>
                  <a:pt x="528" y="1100"/>
                </a:cubicBezTo>
                <a:cubicBezTo>
                  <a:pt x="557" y="982"/>
                  <a:pt x="538" y="1204"/>
                  <a:pt x="552" y="1260"/>
                </a:cubicBezTo>
                <a:cubicBezTo>
                  <a:pt x="559" y="1327"/>
                  <a:pt x="561" y="1441"/>
                  <a:pt x="640" y="1468"/>
                </a:cubicBezTo>
                <a:cubicBezTo>
                  <a:pt x="658" y="1523"/>
                  <a:pt x="632" y="1461"/>
                  <a:pt x="672" y="1508"/>
                </a:cubicBezTo>
                <a:cubicBezTo>
                  <a:pt x="729" y="1575"/>
                  <a:pt x="665" y="1527"/>
                  <a:pt x="720" y="1564"/>
                </a:cubicBezTo>
                <a:cubicBezTo>
                  <a:pt x="731" y="1598"/>
                  <a:pt x="755" y="1600"/>
                  <a:pt x="784" y="1620"/>
                </a:cubicBezTo>
                <a:cubicBezTo>
                  <a:pt x="823" y="1606"/>
                  <a:pt x="825" y="1566"/>
                  <a:pt x="832" y="1524"/>
                </a:cubicBezTo>
                <a:cubicBezTo>
                  <a:pt x="839" y="1469"/>
                  <a:pt x="849" y="1417"/>
                  <a:pt x="880" y="1372"/>
                </a:cubicBezTo>
                <a:cubicBezTo>
                  <a:pt x="906" y="1266"/>
                  <a:pt x="949" y="1168"/>
                  <a:pt x="968" y="1060"/>
                </a:cubicBezTo>
                <a:cubicBezTo>
                  <a:pt x="976" y="1132"/>
                  <a:pt x="981" y="1204"/>
                  <a:pt x="992" y="1276"/>
                </a:cubicBezTo>
                <a:cubicBezTo>
                  <a:pt x="1008" y="1385"/>
                  <a:pt x="1131" y="1428"/>
                  <a:pt x="1224" y="1452"/>
                </a:cubicBezTo>
                <a:cubicBezTo>
                  <a:pt x="1293" y="1440"/>
                  <a:pt x="1290" y="1431"/>
                  <a:pt x="1304" y="1364"/>
                </a:cubicBezTo>
                <a:cubicBezTo>
                  <a:pt x="1306" y="1321"/>
                  <a:pt x="1299" y="1276"/>
                  <a:pt x="1312" y="1236"/>
                </a:cubicBezTo>
                <a:cubicBezTo>
                  <a:pt x="1315" y="1225"/>
                  <a:pt x="1326" y="1253"/>
                  <a:pt x="1336" y="1260"/>
                </a:cubicBezTo>
                <a:cubicBezTo>
                  <a:pt x="1353" y="1272"/>
                  <a:pt x="1372" y="1282"/>
                  <a:pt x="1392" y="1292"/>
                </a:cubicBezTo>
                <a:cubicBezTo>
                  <a:pt x="1479" y="1335"/>
                  <a:pt x="1577" y="1364"/>
                  <a:pt x="1672" y="1388"/>
                </a:cubicBezTo>
                <a:cubicBezTo>
                  <a:pt x="1837" y="1377"/>
                  <a:pt x="1840" y="1392"/>
                  <a:pt x="1808" y="1196"/>
                </a:cubicBezTo>
                <a:cubicBezTo>
                  <a:pt x="1805" y="1182"/>
                  <a:pt x="1792" y="1174"/>
                  <a:pt x="1784" y="1164"/>
                </a:cubicBezTo>
                <a:cubicBezTo>
                  <a:pt x="1766" y="1021"/>
                  <a:pt x="1821" y="1070"/>
                  <a:pt x="1960" y="1092"/>
                </a:cubicBezTo>
                <a:cubicBezTo>
                  <a:pt x="2038" y="1118"/>
                  <a:pt x="2104" y="1126"/>
                  <a:pt x="2184" y="1140"/>
                </a:cubicBezTo>
                <a:cubicBezTo>
                  <a:pt x="2236" y="1127"/>
                  <a:pt x="2204" y="1145"/>
                  <a:pt x="2224" y="1100"/>
                </a:cubicBezTo>
                <a:cubicBezTo>
                  <a:pt x="2230" y="1085"/>
                  <a:pt x="2240" y="1073"/>
                  <a:pt x="2248" y="1060"/>
                </a:cubicBezTo>
                <a:cubicBezTo>
                  <a:pt x="2257" y="1011"/>
                  <a:pt x="2260" y="941"/>
                  <a:pt x="2224" y="900"/>
                </a:cubicBezTo>
                <a:cubicBezTo>
                  <a:pt x="2212" y="887"/>
                  <a:pt x="2196" y="879"/>
                  <a:pt x="2184" y="868"/>
                </a:cubicBezTo>
                <a:cubicBezTo>
                  <a:pt x="2175" y="860"/>
                  <a:pt x="2167" y="852"/>
                  <a:pt x="2160" y="844"/>
                </a:cubicBezTo>
                <a:cubicBezTo>
                  <a:pt x="2124" y="801"/>
                  <a:pt x="2160" y="839"/>
                  <a:pt x="2136" y="796"/>
                </a:cubicBezTo>
                <a:cubicBezTo>
                  <a:pt x="2115" y="759"/>
                  <a:pt x="2092" y="728"/>
                  <a:pt x="2064" y="700"/>
                </a:cubicBezTo>
                <a:cubicBezTo>
                  <a:pt x="2061" y="692"/>
                  <a:pt x="2051" y="683"/>
                  <a:pt x="2056" y="676"/>
                </a:cubicBezTo>
                <a:cubicBezTo>
                  <a:pt x="2069" y="653"/>
                  <a:pt x="2093" y="638"/>
                  <a:pt x="2112" y="620"/>
                </a:cubicBezTo>
                <a:cubicBezTo>
                  <a:pt x="2137" y="594"/>
                  <a:pt x="2158" y="565"/>
                  <a:pt x="2184" y="540"/>
                </a:cubicBezTo>
                <a:cubicBezTo>
                  <a:pt x="2186" y="526"/>
                  <a:pt x="2188" y="513"/>
                  <a:pt x="2192" y="500"/>
                </a:cubicBezTo>
                <a:cubicBezTo>
                  <a:pt x="2196" y="483"/>
                  <a:pt x="2208" y="452"/>
                  <a:pt x="2208" y="452"/>
                </a:cubicBezTo>
                <a:cubicBezTo>
                  <a:pt x="2202" y="398"/>
                  <a:pt x="2198" y="345"/>
                  <a:pt x="2192" y="292"/>
                </a:cubicBezTo>
                <a:cubicBezTo>
                  <a:pt x="2185" y="238"/>
                  <a:pt x="2138" y="184"/>
                  <a:pt x="2112" y="140"/>
                </a:cubicBezTo>
                <a:cubicBezTo>
                  <a:pt x="2101" y="98"/>
                  <a:pt x="2083" y="92"/>
                  <a:pt x="2048" y="68"/>
                </a:cubicBezTo>
                <a:cubicBezTo>
                  <a:pt x="2032" y="56"/>
                  <a:pt x="2000" y="36"/>
                  <a:pt x="2000" y="36"/>
                </a:cubicBezTo>
                <a:cubicBezTo>
                  <a:pt x="1901" y="38"/>
                  <a:pt x="1802" y="36"/>
                  <a:pt x="1704" y="44"/>
                </a:cubicBezTo>
                <a:cubicBezTo>
                  <a:pt x="1689" y="45"/>
                  <a:pt x="1677" y="55"/>
                  <a:pt x="1664" y="60"/>
                </a:cubicBezTo>
                <a:cubicBezTo>
                  <a:pt x="1620" y="74"/>
                  <a:pt x="1572" y="80"/>
                  <a:pt x="1528" y="92"/>
                </a:cubicBezTo>
                <a:cubicBezTo>
                  <a:pt x="1498" y="69"/>
                  <a:pt x="1470" y="61"/>
                  <a:pt x="1440" y="44"/>
                </a:cubicBezTo>
                <a:cubicBezTo>
                  <a:pt x="1360" y="0"/>
                  <a:pt x="1425" y="81"/>
                  <a:pt x="1344" y="68"/>
                </a:cubicBezTo>
                <a:cubicBezTo>
                  <a:pt x="1258" y="25"/>
                  <a:pt x="1216" y="78"/>
                  <a:pt x="1096" y="84"/>
                </a:cubicBezTo>
                <a:cubicBezTo>
                  <a:pt x="1049" y="93"/>
                  <a:pt x="980" y="41"/>
                  <a:pt x="936" y="60"/>
                </a:cubicBezTo>
                <a:cubicBezTo>
                  <a:pt x="819" y="108"/>
                  <a:pt x="726" y="165"/>
                  <a:pt x="600" y="180"/>
                </a:cubicBezTo>
                <a:cubicBezTo>
                  <a:pt x="569" y="190"/>
                  <a:pt x="567" y="196"/>
                  <a:pt x="536" y="204"/>
                </a:cubicBezTo>
                <a:cubicBezTo>
                  <a:pt x="528" y="212"/>
                  <a:pt x="566" y="203"/>
                  <a:pt x="560" y="212"/>
                </a:cubicBezTo>
                <a:cubicBezTo>
                  <a:pt x="548" y="227"/>
                  <a:pt x="507" y="245"/>
                  <a:pt x="512" y="260"/>
                </a:cubicBezTo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31" name="Line 11"/>
          <p:cNvSpPr>
            <a:spLocks noChangeShapeType="1"/>
          </p:cNvSpPr>
          <p:nvPr/>
        </p:nvSpPr>
        <p:spPr bwMode="auto">
          <a:xfrm>
            <a:off x="292100" y="1917700"/>
            <a:ext cx="37465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1148" name="Rectangle 12"/>
          <p:cNvSpPr>
            <a:spLocks noChangeArrowheads="1"/>
          </p:cNvSpPr>
          <p:nvPr/>
        </p:nvSpPr>
        <p:spPr bwMode="auto">
          <a:xfrm>
            <a:off x="203200" y="3940175"/>
            <a:ext cx="21383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FF00"/>
                </a:solidFill>
                <a:latin typeface="Verdana" charset="0"/>
              </a:rPr>
              <a:t>Virginia</a:t>
            </a:r>
            <a:br>
              <a:rPr lang="en-US" sz="2000" dirty="0">
                <a:solidFill>
                  <a:srgbClr val="00FF00"/>
                </a:solidFill>
                <a:latin typeface="Verdana" charset="0"/>
              </a:rPr>
            </a:br>
            <a:r>
              <a:rPr lang="en-US" sz="2000" dirty="0">
                <a:solidFill>
                  <a:srgbClr val="00FF00"/>
                </a:solidFill>
                <a:latin typeface="Verdana" charset="0"/>
              </a:rPr>
              <a:t>creeper</a:t>
            </a:r>
            <a:endParaRPr lang="en-US" sz="1600" dirty="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81933" name="Line 13"/>
          <p:cNvSpPr>
            <a:spLocks noChangeShapeType="1"/>
          </p:cNvSpPr>
          <p:nvPr/>
        </p:nvSpPr>
        <p:spPr bwMode="auto">
          <a:xfrm>
            <a:off x="330200" y="4635500"/>
            <a:ext cx="2654300" cy="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34" name="Rectangle 14"/>
          <p:cNvSpPr>
            <a:spLocks noChangeArrowheads="1"/>
          </p:cNvSpPr>
          <p:nvPr/>
        </p:nvSpPr>
        <p:spPr bwMode="auto">
          <a:xfrm>
            <a:off x="6845300" y="1679575"/>
            <a:ext cx="160496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These two vines often grow in the same place.</a:t>
            </a:r>
          </a:p>
          <a:p>
            <a:endParaRPr lang="en-US" sz="16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Virginia creeper is totally harmless.</a:t>
            </a:r>
          </a:p>
        </p:txBody>
      </p:sp>
      <p:sp>
        <p:nvSpPr>
          <p:cNvPr id="81935" name="AutoShape 1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36" name="AutoShape 1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97D22EF-83AE-2347-832D-26107BE7391A}" type="slidenum">
              <a:rPr lang="en-US">
                <a:latin typeface="Verdana" charset="0"/>
              </a:rPr>
              <a:pPr/>
              <a:t>117</a:t>
            </a:fld>
            <a:endParaRPr lang="en-US">
              <a:latin typeface="Verdana" charset="0"/>
            </a:endParaRPr>
          </a:p>
        </p:txBody>
      </p:sp>
      <p:sp>
        <p:nvSpPr>
          <p:cNvPr id="83971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972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973" name="Rectangle 4"/>
          <p:cNvSpPr>
            <a:spLocks noChangeArrowheads="1"/>
          </p:cNvSpPr>
          <p:nvPr/>
        </p:nvSpPr>
        <p:spPr bwMode="auto">
          <a:xfrm>
            <a:off x="2286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3</a:t>
            </a:r>
          </a:p>
        </p:txBody>
      </p:sp>
      <p:sp>
        <p:nvSpPr>
          <p:cNvPr id="83974" name="Rectangle 7"/>
          <p:cNvSpPr>
            <a:spLocks noChangeArrowheads="1"/>
          </p:cNvSpPr>
          <p:nvPr/>
        </p:nvSpPr>
        <p:spPr bwMode="auto">
          <a:xfrm>
            <a:off x="3467100" y="5299075"/>
            <a:ext cx="220186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sz="1600">
                <a:latin typeface="Verdana" charset="0"/>
              </a:rPr>
              <a:t>Here it is in the winter.</a:t>
            </a:r>
          </a:p>
        </p:txBody>
      </p:sp>
      <p:pic>
        <p:nvPicPr>
          <p:cNvPr id="92175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3700" y="336550"/>
            <a:ext cx="4445000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83976" name="Rectangle 16"/>
          <p:cNvSpPr>
            <a:spLocks noChangeArrowheads="1"/>
          </p:cNvSpPr>
          <p:nvPr/>
        </p:nvSpPr>
        <p:spPr bwMode="auto">
          <a:xfrm>
            <a:off x="241300" y="1514475"/>
            <a:ext cx="2138363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What plants do we have here?</a:t>
            </a:r>
            <a:endParaRPr lang="en-US" sz="1600">
              <a:latin typeface="Verdana" charset="0"/>
            </a:endParaRPr>
          </a:p>
        </p:txBody>
      </p:sp>
      <p:sp>
        <p:nvSpPr>
          <p:cNvPr id="83977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3978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0696EC41-2E52-2A42-8DC9-FBFAA65CCC9A}" type="slidenum">
              <a:rPr lang="en-US">
                <a:latin typeface="Verdana" charset="0"/>
              </a:rPr>
              <a:pPr/>
              <a:t>118</a:t>
            </a:fld>
            <a:endParaRPr lang="en-US">
              <a:latin typeface="Verdana" charset="0"/>
            </a:endParaRPr>
          </a:p>
        </p:txBody>
      </p:sp>
      <p:sp>
        <p:nvSpPr>
          <p:cNvPr id="84995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99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997" name="Rectangle 4"/>
          <p:cNvSpPr>
            <a:spLocks noChangeArrowheads="1"/>
          </p:cNvSpPr>
          <p:nvPr/>
        </p:nvSpPr>
        <p:spPr bwMode="auto">
          <a:xfrm>
            <a:off x="2286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3</a:t>
            </a: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3467100" y="5299075"/>
            <a:ext cx="220186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sz="1600">
                <a:latin typeface="Verdana" charset="0"/>
              </a:rPr>
              <a:t>Here it is in the winter.</a:t>
            </a:r>
          </a:p>
        </p:txBody>
      </p:sp>
      <p:pic>
        <p:nvPicPr>
          <p:cNvPr id="9319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3700" y="336550"/>
            <a:ext cx="4445000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93193" name="Rectangle 9"/>
          <p:cNvSpPr>
            <a:spLocks noChangeArrowheads="1"/>
          </p:cNvSpPr>
          <p:nvPr/>
        </p:nvSpPr>
        <p:spPr bwMode="auto">
          <a:xfrm>
            <a:off x="7627938" y="1958975"/>
            <a:ext cx="123666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Verdana" charset="0"/>
              </a:rPr>
              <a:t>Poison ivy</a:t>
            </a:r>
            <a:endParaRPr lang="en-US" sz="1600">
              <a:solidFill>
                <a:srgbClr val="FF0000"/>
              </a:solidFill>
              <a:latin typeface="Verdana" charset="0"/>
            </a:endParaRPr>
          </a:p>
        </p:txBody>
      </p:sp>
      <p:sp>
        <p:nvSpPr>
          <p:cNvPr id="85001" name="Line 10"/>
          <p:cNvSpPr>
            <a:spLocks noChangeShapeType="1"/>
          </p:cNvSpPr>
          <p:nvPr/>
        </p:nvSpPr>
        <p:spPr bwMode="auto">
          <a:xfrm flipH="1">
            <a:off x="7162800" y="2679700"/>
            <a:ext cx="14351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3195" name="Rectangle 11"/>
          <p:cNvSpPr>
            <a:spLocks noChangeArrowheads="1"/>
          </p:cNvSpPr>
          <p:nvPr/>
        </p:nvSpPr>
        <p:spPr bwMode="auto">
          <a:xfrm>
            <a:off x="330200" y="1958975"/>
            <a:ext cx="21383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FF00"/>
                </a:solidFill>
                <a:latin typeface="Verdana" charset="0"/>
              </a:rPr>
              <a:t>Jack in the Pulpit</a:t>
            </a:r>
            <a:endParaRPr lang="en-US" sz="160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85003" name="Line 12"/>
          <p:cNvSpPr>
            <a:spLocks noChangeShapeType="1"/>
          </p:cNvSpPr>
          <p:nvPr/>
        </p:nvSpPr>
        <p:spPr bwMode="auto">
          <a:xfrm>
            <a:off x="431800" y="2679700"/>
            <a:ext cx="2908300" cy="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004" name="Freeform 13"/>
          <p:cNvSpPr>
            <a:spLocks/>
          </p:cNvSpPr>
          <p:nvPr/>
        </p:nvSpPr>
        <p:spPr bwMode="auto">
          <a:xfrm>
            <a:off x="3187700" y="571500"/>
            <a:ext cx="2855913" cy="5105400"/>
          </a:xfrm>
          <a:custGeom>
            <a:avLst/>
            <a:gdLst>
              <a:gd name="T0" fmla="*/ 241434 w 1798"/>
              <a:gd name="T1" fmla="*/ 88900 h 3216"/>
              <a:gd name="T2" fmla="*/ 495576 w 1798"/>
              <a:gd name="T3" fmla="*/ 228600 h 3216"/>
              <a:gd name="T4" fmla="*/ 825959 w 1798"/>
              <a:gd name="T5" fmla="*/ 431800 h 3216"/>
              <a:gd name="T6" fmla="*/ 1041979 w 1798"/>
              <a:gd name="T7" fmla="*/ 647700 h 3216"/>
              <a:gd name="T8" fmla="*/ 1143636 w 1798"/>
              <a:gd name="T9" fmla="*/ 1028700 h 3216"/>
              <a:gd name="T10" fmla="*/ 1232585 w 1798"/>
              <a:gd name="T11" fmla="*/ 1460500 h 3216"/>
              <a:gd name="T12" fmla="*/ 1524848 w 1798"/>
              <a:gd name="T13" fmla="*/ 1397000 h 3216"/>
              <a:gd name="T14" fmla="*/ 1931474 w 1798"/>
              <a:gd name="T15" fmla="*/ 1447800 h 3216"/>
              <a:gd name="T16" fmla="*/ 2007716 w 1798"/>
              <a:gd name="T17" fmla="*/ 1511300 h 3216"/>
              <a:gd name="T18" fmla="*/ 2249151 w 1798"/>
              <a:gd name="T19" fmla="*/ 1638300 h 3216"/>
              <a:gd name="T20" fmla="*/ 2643070 w 1798"/>
              <a:gd name="T21" fmla="*/ 1968500 h 3216"/>
              <a:gd name="T22" fmla="*/ 2744726 w 1798"/>
              <a:gd name="T23" fmla="*/ 2209800 h 3216"/>
              <a:gd name="T24" fmla="*/ 2795554 w 1798"/>
              <a:gd name="T25" fmla="*/ 2324100 h 3216"/>
              <a:gd name="T26" fmla="*/ 2503292 w 1798"/>
              <a:gd name="T27" fmla="*/ 2819400 h 3216"/>
              <a:gd name="T28" fmla="*/ 2325393 w 1798"/>
              <a:gd name="T29" fmla="*/ 3314700 h 3216"/>
              <a:gd name="T30" fmla="*/ 2274565 w 1798"/>
              <a:gd name="T31" fmla="*/ 3441700 h 3216"/>
              <a:gd name="T32" fmla="*/ 2338100 w 1798"/>
              <a:gd name="T33" fmla="*/ 4000500 h 3216"/>
              <a:gd name="T34" fmla="*/ 2376221 w 1798"/>
              <a:gd name="T35" fmla="*/ 4076700 h 3216"/>
              <a:gd name="T36" fmla="*/ 2617656 w 1798"/>
              <a:gd name="T37" fmla="*/ 4191000 h 3216"/>
              <a:gd name="T38" fmla="*/ 2782847 w 1798"/>
              <a:gd name="T39" fmla="*/ 4305300 h 3216"/>
              <a:gd name="T40" fmla="*/ 2668484 w 1798"/>
              <a:gd name="T41" fmla="*/ 4876800 h 3216"/>
              <a:gd name="T42" fmla="*/ 2287272 w 1798"/>
              <a:gd name="T43" fmla="*/ 5105400 h 3216"/>
              <a:gd name="T44" fmla="*/ 2058545 w 1798"/>
              <a:gd name="T45" fmla="*/ 4851400 h 3216"/>
              <a:gd name="T46" fmla="*/ 1969595 w 1798"/>
              <a:gd name="T47" fmla="*/ 4902200 h 3216"/>
              <a:gd name="T48" fmla="*/ 1690040 w 1798"/>
              <a:gd name="T49" fmla="*/ 4775200 h 3216"/>
              <a:gd name="T50" fmla="*/ 1524848 w 1798"/>
              <a:gd name="T51" fmla="*/ 4648200 h 3216"/>
              <a:gd name="T52" fmla="*/ 1245292 w 1798"/>
              <a:gd name="T53" fmla="*/ 4546600 h 3216"/>
              <a:gd name="T54" fmla="*/ 1054686 w 1798"/>
              <a:gd name="T55" fmla="*/ 4318000 h 3216"/>
              <a:gd name="T56" fmla="*/ 1016565 w 1798"/>
              <a:gd name="T57" fmla="*/ 4165600 h 3216"/>
              <a:gd name="T58" fmla="*/ 1054686 w 1798"/>
              <a:gd name="T59" fmla="*/ 4013200 h 3216"/>
              <a:gd name="T60" fmla="*/ 1156343 w 1798"/>
              <a:gd name="T61" fmla="*/ 3721100 h 3216"/>
              <a:gd name="T62" fmla="*/ 1499434 w 1798"/>
              <a:gd name="T63" fmla="*/ 3695700 h 3216"/>
              <a:gd name="T64" fmla="*/ 1474020 w 1798"/>
              <a:gd name="T65" fmla="*/ 3187700 h 3216"/>
              <a:gd name="T66" fmla="*/ 1308828 w 1798"/>
              <a:gd name="T67" fmla="*/ 2832100 h 3216"/>
              <a:gd name="T68" fmla="*/ 1169050 w 1798"/>
              <a:gd name="T69" fmla="*/ 2578100 h 3216"/>
              <a:gd name="T70" fmla="*/ 1003858 w 1798"/>
              <a:gd name="T71" fmla="*/ 2349500 h 3216"/>
              <a:gd name="T72" fmla="*/ 749717 w 1798"/>
              <a:gd name="T73" fmla="*/ 2679700 h 3216"/>
              <a:gd name="T74" fmla="*/ 508283 w 1798"/>
              <a:gd name="T75" fmla="*/ 2755900 h 3216"/>
              <a:gd name="T76" fmla="*/ 279555 w 1798"/>
              <a:gd name="T77" fmla="*/ 2832100 h 3216"/>
              <a:gd name="T78" fmla="*/ 165192 w 1798"/>
              <a:gd name="T79" fmla="*/ 2603500 h 3216"/>
              <a:gd name="T80" fmla="*/ 432040 w 1798"/>
              <a:gd name="T81" fmla="*/ 1943100 h 3216"/>
              <a:gd name="T82" fmla="*/ 787838 w 1798"/>
              <a:gd name="T83" fmla="*/ 1752600 h 3216"/>
              <a:gd name="T84" fmla="*/ 673474 w 1798"/>
              <a:gd name="T85" fmla="*/ 1422400 h 3216"/>
              <a:gd name="T86" fmla="*/ 508283 w 1798"/>
              <a:gd name="T87" fmla="*/ 1320800 h 3216"/>
              <a:gd name="T88" fmla="*/ 343091 w 1798"/>
              <a:gd name="T89" fmla="*/ 1130300 h 3216"/>
              <a:gd name="T90" fmla="*/ 177899 w 1798"/>
              <a:gd name="T91" fmla="*/ 800100 h 3216"/>
              <a:gd name="T92" fmla="*/ 76242 w 1798"/>
              <a:gd name="T93" fmla="*/ 457200 h 3216"/>
              <a:gd name="T94" fmla="*/ 38121 w 1798"/>
              <a:gd name="T95" fmla="*/ 342900 h 3216"/>
              <a:gd name="T96" fmla="*/ 50828 w 1798"/>
              <a:gd name="T97" fmla="*/ 50800 h 321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98"/>
              <a:gd name="T148" fmla="*/ 0 h 3216"/>
              <a:gd name="T149" fmla="*/ 1798 w 1798"/>
              <a:gd name="T150" fmla="*/ 3216 h 321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98" h="3216">
                <a:moveTo>
                  <a:pt x="104" y="0"/>
                </a:moveTo>
                <a:cubicBezTo>
                  <a:pt x="150" y="15"/>
                  <a:pt x="129" y="27"/>
                  <a:pt x="152" y="56"/>
                </a:cubicBezTo>
                <a:cubicBezTo>
                  <a:pt x="173" y="82"/>
                  <a:pt x="219" y="84"/>
                  <a:pt x="248" y="104"/>
                </a:cubicBezTo>
                <a:cubicBezTo>
                  <a:pt x="261" y="143"/>
                  <a:pt x="275" y="131"/>
                  <a:pt x="312" y="144"/>
                </a:cubicBezTo>
                <a:cubicBezTo>
                  <a:pt x="349" y="200"/>
                  <a:pt x="327" y="181"/>
                  <a:pt x="368" y="208"/>
                </a:cubicBezTo>
                <a:cubicBezTo>
                  <a:pt x="404" y="262"/>
                  <a:pt x="467" y="245"/>
                  <a:pt x="520" y="272"/>
                </a:cubicBezTo>
                <a:cubicBezTo>
                  <a:pt x="567" y="295"/>
                  <a:pt x="581" y="347"/>
                  <a:pt x="624" y="376"/>
                </a:cubicBezTo>
                <a:cubicBezTo>
                  <a:pt x="645" y="440"/>
                  <a:pt x="613" y="365"/>
                  <a:pt x="656" y="408"/>
                </a:cubicBezTo>
                <a:cubicBezTo>
                  <a:pt x="659" y="411"/>
                  <a:pt x="687" y="474"/>
                  <a:pt x="696" y="488"/>
                </a:cubicBezTo>
                <a:cubicBezTo>
                  <a:pt x="700" y="541"/>
                  <a:pt x="716" y="594"/>
                  <a:pt x="720" y="648"/>
                </a:cubicBezTo>
                <a:cubicBezTo>
                  <a:pt x="726" y="747"/>
                  <a:pt x="659" y="921"/>
                  <a:pt x="768" y="976"/>
                </a:cubicBezTo>
                <a:cubicBezTo>
                  <a:pt x="770" y="957"/>
                  <a:pt x="766" y="935"/>
                  <a:pt x="776" y="920"/>
                </a:cubicBezTo>
                <a:cubicBezTo>
                  <a:pt x="781" y="910"/>
                  <a:pt x="797" y="915"/>
                  <a:pt x="808" y="912"/>
                </a:cubicBezTo>
                <a:cubicBezTo>
                  <a:pt x="858" y="897"/>
                  <a:pt x="909" y="892"/>
                  <a:pt x="960" y="880"/>
                </a:cubicBezTo>
                <a:cubicBezTo>
                  <a:pt x="1021" y="882"/>
                  <a:pt x="1082" y="881"/>
                  <a:pt x="1144" y="888"/>
                </a:cubicBezTo>
                <a:cubicBezTo>
                  <a:pt x="1169" y="890"/>
                  <a:pt x="1192" y="904"/>
                  <a:pt x="1216" y="912"/>
                </a:cubicBezTo>
                <a:cubicBezTo>
                  <a:pt x="1224" y="914"/>
                  <a:pt x="1240" y="920"/>
                  <a:pt x="1240" y="920"/>
                </a:cubicBezTo>
                <a:cubicBezTo>
                  <a:pt x="1248" y="930"/>
                  <a:pt x="1257" y="940"/>
                  <a:pt x="1264" y="952"/>
                </a:cubicBezTo>
                <a:cubicBezTo>
                  <a:pt x="1268" y="959"/>
                  <a:pt x="1266" y="970"/>
                  <a:pt x="1272" y="976"/>
                </a:cubicBezTo>
                <a:cubicBezTo>
                  <a:pt x="1315" y="1019"/>
                  <a:pt x="1362" y="1011"/>
                  <a:pt x="1416" y="1032"/>
                </a:cubicBezTo>
                <a:cubicBezTo>
                  <a:pt x="1489" y="1059"/>
                  <a:pt x="1558" y="1095"/>
                  <a:pt x="1632" y="1120"/>
                </a:cubicBezTo>
                <a:cubicBezTo>
                  <a:pt x="1644" y="1156"/>
                  <a:pt x="1647" y="1206"/>
                  <a:pt x="1664" y="1240"/>
                </a:cubicBezTo>
                <a:cubicBezTo>
                  <a:pt x="1680" y="1273"/>
                  <a:pt x="1697" y="1308"/>
                  <a:pt x="1712" y="1344"/>
                </a:cubicBezTo>
                <a:cubicBezTo>
                  <a:pt x="1718" y="1359"/>
                  <a:pt x="1718" y="1377"/>
                  <a:pt x="1728" y="1392"/>
                </a:cubicBezTo>
                <a:cubicBezTo>
                  <a:pt x="1733" y="1400"/>
                  <a:pt x="1740" y="1407"/>
                  <a:pt x="1744" y="1416"/>
                </a:cubicBezTo>
                <a:cubicBezTo>
                  <a:pt x="1750" y="1431"/>
                  <a:pt x="1760" y="1464"/>
                  <a:pt x="1760" y="1464"/>
                </a:cubicBezTo>
                <a:cubicBezTo>
                  <a:pt x="1754" y="1548"/>
                  <a:pt x="1762" y="1584"/>
                  <a:pt x="1720" y="1648"/>
                </a:cubicBezTo>
                <a:cubicBezTo>
                  <a:pt x="1695" y="1744"/>
                  <a:pt x="1632" y="1719"/>
                  <a:pt x="1576" y="1776"/>
                </a:cubicBezTo>
                <a:cubicBezTo>
                  <a:pt x="1527" y="1824"/>
                  <a:pt x="1504" y="1870"/>
                  <a:pt x="1488" y="1936"/>
                </a:cubicBezTo>
                <a:cubicBezTo>
                  <a:pt x="1484" y="1970"/>
                  <a:pt x="1482" y="2051"/>
                  <a:pt x="1464" y="2088"/>
                </a:cubicBezTo>
                <a:cubicBezTo>
                  <a:pt x="1458" y="2098"/>
                  <a:pt x="1452" y="2108"/>
                  <a:pt x="1448" y="2120"/>
                </a:cubicBezTo>
                <a:cubicBezTo>
                  <a:pt x="1441" y="2135"/>
                  <a:pt x="1432" y="2168"/>
                  <a:pt x="1432" y="2168"/>
                </a:cubicBezTo>
                <a:cubicBezTo>
                  <a:pt x="1423" y="2241"/>
                  <a:pt x="1390" y="2379"/>
                  <a:pt x="1408" y="2456"/>
                </a:cubicBezTo>
                <a:cubicBezTo>
                  <a:pt x="1414" y="2483"/>
                  <a:pt x="1454" y="2499"/>
                  <a:pt x="1472" y="2520"/>
                </a:cubicBezTo>
                <a:cubicBezTo>
                  <a:pt x="1478" y="2527"/>
                  <a:pt x="1483" y="2535"/>
                  <a:pt x="1488" y="2544"/>
                </a:cubicBezTo>
                <a:cubicBezTo>
                  <a:pt x="1491" y="2551"/>
                  <a:pt x="1490" y="2561"/>
                  <a:pt x="1496" y="2568"/>
                </a:cubicBezTo>
                <a:cubicBezTo>
                  <a:pt x="1511" y="2587"/>
                  <a:pt x="1550" y="2591"/>
                  <a:pt x="1568" y="2600"/>
                </a:cubicBezTo>
                <a:cubicBezTo>
                  <a:pt x="1595" y="2613"/>
                  <a:pt x="1618" y="2630"/>
                  <a:pt x="1648" y="2640"/>
                </a:cubicBezTo>
                <a:cubicBezTo>
                  <a:pt x="1690" y="2682"/>
                  <a:pt x="1651" y="2648"/>
                  <a:pt x="1704" y="2680"/>
                </a:cubicBezTo>
                <a:cubicBezTo>
                  <a:pt x="1720" y="2689"/>
                  <a:pt x="1752" y="2712"/>
                  <a:pt x="1752" y="2712"/>
                </a:cubicBezTo>
                <a:cubicBezTo>
                  <a:pt x="1773" y="2777"/>
                  <a:pt x="1765" y="2743"/>
                  <a:pt x="1776" y="2816"/>
                </a:cubicBezTo>
                <a:cubicBezTo>
                  <a:pt x="1771" y="2920"/>
                  <a:pt x="1798" y="3042"/>
                  <a:pt x="1680" y="3072"/>
                </a:cubicBezTo>
                <a:cubicBezTo>
                  <a:pt x="1651" y="3100"/>
                  <a:pt x="1622" y="3123"/>
                  <a:pt x="1584" y="3136"/>
                </a:cubicBezTo>
                <a:cubicBezTo>
                  <a:pt x="1541" y="3178"/>
                  <a:pt x="1498" y="3201"/>
                  <a:pt x="1440" y="3216"/>
                </a:cubicBezTo>
                <a:cubicBezTo>
                  <a:pt x="1415" y="3199"/>
                  <a:pt x="1403" y="3193"/>
                  <a:pt x="1384" y="3168"/>
                </a:cubicBezTo>
                <a:cubicBezTo>
                  <a:pt x="1353" y="3127"/>
                  <a:pt x="1348" y="3073"/>
                  <a:pt x="1296" y="3056"/>
                </a:cubicBezTo>
                <a:cubicBezTo>
                  <a:pt x="1282" y="3058"/>
                  <a:pt x="1267" y="3057"/>
                  <a:pt x="1256" y="3064"/>
                </a:cubicBezTo>
                <a:cubicBezTo>
                  <a:pt x="1247" y="3068"/>
                  <a:pt x="1247" y="3081"/>
                  <a:pt x="1240" y="3088"/>
                </a:cubicBezTo>
                <a:cubicBezTo>
                  <a:pt x="1233" y="3093"/>
                  <a:pt x="1224" y="3093"/>
                  <a:pt x="1216" y="3096"/>
                </a:cubicBezTo>
                <a:cubicBezTo>
                  <a:pt x="1147" y="3082"/>
                  <a:pt x="1123" y="3047"/>
                  <a:pt x="1064" y="3008"/>
                </a:cubicBezTo>
                <a:cubicBezTo>
                  <a:pt x="1048" y="2997"/>
                  <a:pt x="1029" y="2989"/>
                  <a:pt x="1016" y="2976"/>
                </a:cubicBezTo>
                <a:cubicBezTo>
                  <a:pt x="1000" y="2960"/>
                  <a:pt x="981" y="2937"/>
                  <a:pt x="960" y="2928"/>
                </a:cubicBezTo>
                <a:cubicBezTo>
                  <a:pt x="924" y="2912"/>
                  <a:pt x="885" y="2903"/>
                  <a:pt x="848" y="2896"/>
                </a:cubicBezTo>
                <a:cubicBezTo>
                  <a:pt x="826" y="2885"/>
                  <a:pt x="803" y="2877"/>
                  <a:pt x="784" y="2864"/>
                </a:cubicBezTo>
                <a:cubicBezTo>
                  <a:pt x="760" y="2848"/>
                  <a:pt x="712" y="2816"/>
                  <a:pt x="712" y="2816"/>
                </a:cubicBezTo>
                <a:cubicBezTo>
                  <a:pt x="680" y="2769"/>
                  <a:pt x="677" y="2772"/>
                  <a:pt x="664" y="2720"/>
                </a:cubicBezTo>
                <a:cubicBezTo>
                  <a:pt x="658" y="2698"/>
                  <a:pt x="653" y="2677"/>
                  <a:pt x="648" y="2656"/>
                </a:cubicBezTo>
                <a:cubicBezTo>
                  <a:pt x="645" y="2645"/>
                  <a:pt x="640" y="2624"/>
                  <a:pt x="640" y="2624"/>
                </a:cubicBezTo>
                <a:cubicBezTo>
                  <a:pt x="642" y="2600"/>
                  <a:pt x="642" y="2575"/>
                  <a:pt x="648" y="2552"/>
                </a:cubicBezTo>
                <a:cubicBezTo>
                  <a:pt x="650" y="2542"/>
                  <a:pt x="660" y="2536"/>
                  <a:pt x="664" y="2528"/>
                </a:cubicBezTo>
                <a:cubicBezTo>
                  <a:pt x="676" y="2496"/>
                  <a:pt x="689" y="2465"/>
                  <a:pt x="696" y="2432"/>
                </a:cubicBezTo>
                <a:cubicBezTo>
                  <a:pt x="701" y="2406"/>
                  <a:pt x="704" y="2362"/>
                  <a:pt x="728" y="2344"/>
                </a:cubicBezTo>
                <a:cubicBezTo>
                  <a:pt x="746" y="2329"/>
                  <a:pt x="785" y="2319"/>
                  <a:pt x="808" y="2312"/>
                </a:cubicBezTo>
                <a:cubicBezTo>
                  <a:pt x="853" y="2317"/>
                  <a:pt x="898" y="2325"/>
                  <a:pt x="944" y="2328"/>
                </a:cubicBezTo>
                <a:cubicBezTo>
                  <a:pt x="952" y="2328"/>
                  <a:pt x="967" y="2328"/>
                  <a:pt x="968" y="2320"/>
                </a:cubicBezTo>
                <a:cubicBezTo>
                  <a:pt x="978" y="2207"/>
                  <a:pt x="945" y="2114"/>
                  <a:pt x="928" y="2008"/>
                </a:cubicBezTo>
                <a:cubicBezTo>
                  <a:pt x="918" y="1950"/>
                  <a:pt x="913" y="1913"/>
                  <a:pt x="872" y="1872"/>
                </a:cubicBezTo>
                <a:cubicBezTo>
                  <a:pt x="860" y="1838"/>
                  <a:pt x="841" y="1813"/>
                  <a:pt x="824" y="1784"/>
                </a:cubicBezTo>
                <a:cubicBezTo>
                  <a:pt x="802" y="1745"/>
                  <a:pt x="786" y="1707"/>
                  <a:pt x="760" y="1672"/>
                </a:cubicBezTo>
                <a:cubicBezTo>
                  <a:pt x="730" y="1584"/>
                  <a:pt x="777" y="1717"/>
                  <a:pt x="736" y="1624"/>
                </a:cubicBezTo>
                <a:cubicBezTo>
                  <a:pt x="712" y="1571"/>
                  <a:pt x="701" y="1511"/>
                  <a:pt x="688" y="1456"/>
                </a:cubicBezTo>
                <a:cubicBezTo>
                  <a:pt x="669" y="1464"/>
                  <a:pt x="648" y="1468"/>
                  <a:pt x="632" y="1480"/>
                </a:cubicBezTo>
                <a:cubicBezTo>
                  <a:pt x="604" y="1499"/>
                  <a:pt x="592" y="1543"/>
                  <a:pt x="568" y="1568"/>
                </a:cubicBezTo>
                <a:cubicBezTo>
                  <a:pt x="554" y="1608"/>
                  <a:pt x="520" y="1679"/>
                  <a:pt x="472" y="1688"/>
                </a:cubicBezTo>
                <a:cubicBezTo>
                  <a:pt x="448" y="1691"/>
                  <a:pt x="397" y="1697"/>
                  <a:pt x="376" y="1712"/>
                </a:cubicBezTo>
                <a:cubicBezTo>
                  <a:pt x="342" y="1734"/>
                  <a:pt x="361" y="1725"/>
                  <a:pt x="320" y="1736"/>
                </a:cubicBezTo>
                <a:cubicBezTo>
                  <a:pt x="284" y="1759"/>
                  <a:pt x="256" y="1778"/>
                  <a:pt x="216" y="1792"/>
                </a:cubicBezTo>
                <a:cubicBezTo>
                  <a:pt x="202" y="1789"/>
                  <a:pt x="186" y="1792"/>
                  <a:pt x="176" y="1784"/>
                </a:cubicBezTo>
                <a:cubicBezTo>
                  <a:pt x="165" y="1774"/>
                  <a:pt x="165" y="1757"/>
                  <a:pt x="160" y="1744"/>
                </a:cubicBezTo>
                <a:cubicBezTo>
                  <a:pt x="143" y="1706"/>
                  <a:pt x="116" y="1678"/>
                  <a:pt x="104" y="1640"/>
                </a:cubicBezTo>
                <a:cubicBezTo>
                  <a:pt x="87" y="1524"/>
                  <a:pt x="116" y="1403"/>
                  <a:pt x="200" y="1320"/>
                </a:cubicBezTo>
                <a:cubicBezTo>
                  <a:pt x="210" y="1289"/>
                  <a:pt x="245" y="1241"/>
                  <a:pt x="272" y="1224"/>
                </a:cubicBezTo>
                <a:cubicBezTo>
                  <a:pt x="319" y="1153"/>
                  <a:pt x="369" y="1139"/>
                  <a:pt x="448" y="1120"/>
                </a:cubicBezTo>
                <a:cubicBezTo>
                  <a:pt x="464" y="1115"/>
                  <a:pt x="480" y="1109"/>
                  <a:pt x="496" y="1104"/>
                </a:cubicBezTo>
                <a:cubicBezTo>
                  <a:pt x="504" y="1101"/>
                  <a:pt x="520" y="1096"/>
                  <a:pt x="520" y="1096"/>
                </a:cubicBezTo>
                <a:cubicBezTo>
                  <a:pt x="590" y="990"/>
                  <a:pt x="493" y="953"/>
                  <a:pt x="424" y="896"/>
                </a:cubicBezTo>
                <a:cubicBezTo>
                  <a:pt x="400" y="876"/>
                  <a:pt x="395" y="880"/>
                  <a:pt x="368" y="864"/>
                </a:cubicBezTo>
                <a:cubicBezTo>
                  <a:pt x="351" y="854"/>
                  <a:pt x="320" y="832"/>
                  <a:pt x="320" y="832"/>
                </a:cubicBezTo>
                <a:cubicBezTo>
                  <a:pt x="309" y="815"/>
                  <a:pt x="292" y="789"/>
                  <a:pt x="280" y="776"/>
                </a:cubicBezTo>
                <a:cubicBezTo>
                  <a:pt x="259" y="753"/>
                  <a:pt x="216" y="712"/>
                  <a:pt x="216" y="712"/>
                </a:cubicBezTo>
                <a:cubicBezTo>
                  <a:pt x="202" y="671"/>
                  <a:pt x="170" y="652"/>
                  <a:pt x="152" y="616"/>
                </a:cubicBezTo>
                <a:cubicBezTo>
                  <a:pt x="134" y="580"/>
                  <a:pt x="131" y="538"/>
                  <a:pt x="112" y="504"/>
                </a:cubicBezTo>
                <a:cubicBezTo>
                  <a:pt x="66" y="421"/>
                  <a:pt x="90" y="486"/>
                  <a:pt x="72" y="432"/>
                </a:cubicBezTo>
                <a:cubicBezTo>
                  <a:pt x="62" y="319"/>
                  <a:pt x="74" y="366"/>
                  <a:pt x="48" y="288"/>
                </a:cubicBezTo>
                <a:cubicBezTo>
                  <a:pt x="42" y="272"/>
                  <a:pt x="37" y="256"/>
                  <a:pt x="32" y="240"/>
                </a:cubicBezTo>
                <a:cubicBezTo>
                  <a:pt x="29" y="232"/>
                  <a:pt x="24" y="216"/>
                  <a:pt x="24" y="216"/>
                </a:cubicBezTo>
                <a:cubicBezTo>
                  <a:pt x="18" y="171"/>
                  <a:pt x="14" y="130"/>
                  <a:pt x="0" y="88"/>
                </a:cubicBezTo>
                <a:cubicBezTo>
                  <a:pt x="10" y="69"/>
                  <a:pt x="16" y="46"/>
                  <a:pt x="32" y="32"/>
                </a:cubicBezTo>
                <a:cubicBezTo>
                  <a:pt x="41" y="23"/>
                  <a:pt x="178" y="0"/>
                  <a:pt x="104" y="0"/>
                </a:cubicBez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005" name="Freeform 14"/>
          <p:cNvSpPr>
            <a:spLocks/>
          </p:cNvSpPr>
          <p:nvPr/>
        </p:nvSpPr>
        <p:spPr bwMode="auto">
          <a:xfrm>
            <a:off x="5888038" y="1968500"/>
            <a:ext cx="1031875" cy="3568700"/>
          </a:xfrm>
          <a:custGeom>
            <a:avLst/>
            <a:gdLst>
              <a:gd name="T0" fmla="*/ 717066 w 649"/>
              <a:gd name="T1" fmla="*/ 25400 h 2248"/>
              <a:gd name="T2" fmla="*/ 806103 w 649"/>
              <a:gd name="T3" fmla="*/ 165100 h 2248"/>
              <a:gd name="T4" fmla="*/ 933298 w 649"/>
              <a:gd name="T5" fmla="*/ 355600 h 2248"/>
              <a:gd name="T6" fmla="*/ 958737 w 649"/>
              <a:gd name="T7" fmla="*/ 431800 h 2248"/>
              <a:gd name="T8" fmla="*/ 971457 w 649"/>
              <a:gd name="T9" fmla="*/ 469900 h 2248"/>
              <a:gd name="T10" fmla="*/ 996896 w 649"/>
              <a:gd name="T11" fmla="*/ 812800 h 2248"/>
              <a:gd name="T12" fmla="*/ 946018 w 649"/>
              <a:gd name="T13" fmla="*/ 838200 h 2248"/>
              <a:gd name="T14" fmla="*/ 793383 w 649"/>
              <a:gd name="T15" fmla="*/ 889000 h 2248"/>
              <a:gd name="T16" fmla="*/ 628029 w 649"/>
              <a:gd name="T17" fmla="*/ 787400 h 2248"/>
              <a:gd name="T18" fmla="*/ 589870 w 649"/>
              <a:gd name="T19" fmla="*/ 749300 h 2248"/>
              <a:gd name="T20" fmla="*/ 564431 w 649"/>
              <a:gd name="T21" fmla="*/ 749300 h 2248"/>
              <a:gd name="T22" fmla="*/ 551711 w 649"/>
              <a:gd name="T23" fmla="*/ 1168400 h 2248"/>
              <a:gd name="T24" fmla="*/ 488113 w 649"/>
              <a:gd name="T25" fmla="*/ 1384300 h 2248"/>
              <a:gd name="T26" fmla="*/ 449955 w 649"/>
              <a:gd name="T27" fmla="*/ 2070100 h 2248"/>
              <a:gd name="T28" fmla="*/ 488113 w 649"/>
              <a:gd name="T29" fmla="*/ 2324100 h 2248"/>
              <a:gd name="T30" fmla="*/ 449955 w 649"/>
              <a:gd name="T31" fmla="*/ 2603500 h 2248"/>
              <a:gd name="T32" fmla="*/ 437235 w 649"/>
              <a:gd name="T33" fmla="*/ 2667000 h 2248"/>
              <a:gd name="T34" fmla="*/ 411796 w 649"/>
              <a:gd name="T35" fmla="*/ 2743200 h 2248"/>
              <a:gd name="T36" fmla="*/ 538992 w 649"/>
              <a:gd name="T37" fmla="*/ 3340100 h 2248"/>
              <a:gd name="T38" fmla="*/ 526272 w 649"/>
              <a:gd name="T39" fmla="*/ 3505200 h 2248"/>
              <a:gd name="T40" fmla="*/ 424516 w 649"/>
              <a:gd name="T41" fmla="*/ 3568700 h 2248"/>
              <a:gd name="T42" fmla="*/ 284600 w 649"/>
              <a:gd name="T43" fmla="*/ 3403600 h 2248"/>
              <a:gd name="T44" fmla="*/ 259161 w 649"/>
              <a:gd name="T45" fmla="*/ 3327400 h 2248"/>
              <a:gd name="T46" fmla="*/ 208283 w 649"/>
              <a:gd name="T47" fmla="*/ 2895600 h 2248"/>
              <a:gd name="T48" fmla="*/ 221003 w 649"/>
              <a:gd name="T49" fmla="*/ 2501900 h 2248"/>
              <a:gd name="T50" fmla="*/ 259161 w 649"/>
              <a:gd name="T51" fmla="*/ 2463800 h 2248"/>
              <a:gd name="T52" fmla="*/ 195563 w 649"/>
              <a:gd name="T53" fmla="*/ 2184400 h 2248"/>
              <a:gd name="T54" fmla="*/ 221003 w 649"/>
              <a:gd name="T55" fmla="*/ 1828800 h 2248"/>
              <a:gd name="T56" fmla="*/ 233722 w 649"/>
              <a:gd name="T57" fmla="*/ 1181100 h 2248"/>
              <a:gd name="T58" fmla="*/ 310039 w 649"/>
              <a:gd name="T59" fmla="*/ 1155700 h 2248"/>
              <a:gd name="T60" fmla="*/ 271881 w 649"/>
              <a:gd name="T61" fmla="*/ 889000 h 2248"/>
              <a:gd name="T62" fmla="*/ 208283 w 649"/>
              <a:gd name="T63" fmla="*/ 723900 h 2248"/>
              <a:gd name="T64" fmla="*/ 144685 w 649"/>
              <a:gd name="T65" fmla="*/ 673100 h 2248"/>
              <a:gd name="T66" fmla="*/ 30209 w 649"/>
              <a:gd name="T67" fmla="*/ 381000 h 2248"/>
              <a:gd name="T68" fmla="*/ 42929 w 649"/>
              <a:gd name="T69" fmla="*/ 101600 h 2248"/>
              <a:gd name="T70" fmla="*/ 195563 w 649"/>
              <a:gd name="T71" fmla="*/ 38100 h 2248"/>
              <a:gd name="T72" fmla="*/ 271881 w 649"/>
              <a:gd name="T73" fmla="*/ 12700 h 2248"/>
              <a:gd name="T74" fmla="*/ 310039 w 649"/>
              <a:gd name="T75" fmla="*/ 0 h 2248"/>
              <a:gd name="T76" fmla="*/ 640748 w 649"/>
              <a:gd name="T77" fmla="*/ 12700 h 2248"/>
              <a:gd name="T78" fmla="*/ 717066 w 649"/>
              <a:gd name="T79" fmla="*/ 25400 h 224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649"/>
              <a:gd name="T121" fmla="*/ 0 h 2248"/>
              <a:gd name="T122" fmla="*/ 649 w 649"/>
              <a:gd name="T123" fmla="*/ 2248 h 224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649" h="2248">
                <a:moveTo>
                  <a:pt x="451" y="16"/>
                </a:moveTo>
                <a:cubicBezTo>
                  <a:pt x="432" y="70"/>
                  <a:pt x="465" y="76"/>
                  <a:pt x="507" y="104"/>
                </a:cubicBezTo>
                <a:cubicBezTo>
                  <a:pt x="528" y="135"/>
                  <a:pt x="574" y="186"/>
                  <a:pt x="587" y="224"/>
                </a:cubicBezTo>
                <a:cubicBezTo>
                  <a:pt x="592" y="240"/>
                  <a:pt x="597" y="256"/>
                  <a:pt x="603" y="272"/>
                </a:cubicBezTo>
                <a:cubicBezTo>
                  <a:pt x="605" y="280"/>
                  <a:pt x="611" y="296"/>
                  <a:pt x="611" y="296"/>
                </a:cubicBezTo>
                <a:cubicBezTo>
                  <a:pt x="615" y="327"/>
                  <a:pt x="649" y="466"/>
                  <a:pt x="627" y="512"/>
                </a:cubicBezTo>
                <a:cubicBezTo>
                  <a:pt x="621" y="522"/>
                  <a:pt x="605" y="522"/>
                  <a:pt x="595" y="528"/>
                </a:cubicBezTo>
                <a:cubicBezTo>
                  <a:pt x="578" y="578"/>
                  <a:pt x="546" y="566"/>
                  <a:pt x="499" y="560"/>
                </a:cubicBezTo>
                <a:cubicBezTo>
                  <a:pt x="460" y="534"/>
                  <a:pt x="440" y="507"/>
                  <a:pt x="395" y="496"/>
                </a:cubicBezTo>
                <a:cubicBezTo>
                  <a:pt x="387" y="488"/>
                  <a:pt x="376" y="481"/>
                  <a:pt x="371" y="472"/>
                </a:cubicBezTo>
                <a:cubicBezTo>
                  <a:pt x="356" y="446"/>
                  <a:pt x="369" y="412"/>
                  <a:pt x="355" y="472"/>
                </a:cubicBezTo>
                <a:cubicBezTo>
                  <a:pt x="352" y="560"/>
                  <a:pt x="353" y="648"/>
                  <a:pt x="347" y="736"/>
                </a:cubicBezTo>
                <a:cubicBezTo>
                  <a:pt x="343" y="776"/>
                  <a:pt x="315" y="829"/>
                  <a:pt x="307" y="872"/>
                </a:cubicBezTo>
                <a:cubicBezTo>
                  <a:pt x="302" y="1078"/>
                  <a:pt x="309" y="1147"/>
                  <a:pt x="283" y="1304"/>
                </a:cubicBezTo>
                <a:cubicBezTo>
                  <a:pt x="290" y="1357"/>
                  <a:pt x="293" y="1411"/>
                  <a:pt x="307" y="1464"/>
                </a:cubicBezTo>
                <a:cubicBezTo>
                  <a:pt x="295" y="1618"/>
                  <a:pt x="308" y="1527"/>
                  <a:pt x="283" y="1640"/>
                </a:cubicBezTo>
                <a:cubicBezTo>
                  <a:pt x="279" y="1653"/>
                  <a:pt x="278" y="1666"/>
                  <a:pt x="275" y="1680"/>
                </a:cubicBezTo>
                <a:cubicBezTo>
                  <a:pt x="270" y="1696"/>
                  <a:pt x="259" y="1728"/>
                  <a:pt x="259" y="1728"/>
                </a:cubicBezTo>
                <a:cubicBezTo>
                  <a:pt x="265" y="1840"/>
                  <a:pt x="271" y="2002"/>
                  <a:pt x="339" y="2104"/>
                </a:cubicBezTo>
                <a:cubicBezTo>
                  <a:pt x="336" y="2138"/>
                  <a:pt x="337" y="2173"/>
                  <a:pt x="331" y="2208"/>
                </a:cubicBezTo>
                <a:cubicBezTo>
                  <a:pt x="326" y="2232"/>
                  <a:pt x="267" y="2248"/>
                  <a:pt x="267" y="2248"/>
                </a:cubicBezTo>
                <a:cubicBezTo>
                  <a:pt x="213" y="2212"/>
                  <a:pt x="204" y="2202"/>
                  <a:pt x="179" y="2144"/>
                </a:cubicBezTo>
                <a:cubicBezTo>
                  <a:pt x="172" y="2128"/>
                  <a:pt x="163" y="2096"/>
                  <a:pt x="163" y="2096"/>
                </a:cubicBezTo>
                <a:cubicBezTo>
                  <a:pt x="156" y="2006"/>
                  <a:pt x="159" y="1910"/>
                  <a:pt x="131" y="1824"/>
                </a:cubicBezTo>
                <a:cubicBezTo>
                  <a:pt x="133" y="1741"/>
                  <a:pt x="129" y="1658"/>
                  <a:pt x="139" y="1576"/>
                </a:cubicBezTo>
                <a:cubicBezTo>
                  <a:pt x="140" y="1564"/>
                  <a:pt x="160" y="1563"/>
                  <a:pt x="163" y="1552"/>
                </a:cubicBezTo>
                <a:cubicBezTo>
                  <a:pt x="172" y="1502"/>
                  <a:pt x="136" y="1424"/>
                  <a:pt x="123" y="1376"/>
                </a:cubicBezTo>
                <a:cubicBezTo>
                  <a:pt x="115" y="1236"/>
                  <a:pt x="114" y="1249"/>
                  <a:pt x="139" y="1152"/>
                </a:cubicBezTo>
                <a:cubicBezTo>
                  <a:pt x="138" y="1144"/>
                  <a:pt x="114" y="812"/>
                  <a:pt x="147" y="744"/>
                </a:cubicBezTo>
                <a:cubicBezTo>
                  <a:pt x="154" y="728"/>
                  <a:pt x="179" y="733"/>
                  <a:pt x="195" y="728"/>
                </a:cubicBezTo>
                <a:cubicBezTo>
                  <a:pt x="190" y="658"/>
                  <a:pt x="190" y="619"/>
                  <a:pt x="171" y="560"/>
                </a:cubicBezTo>
                <a:cubicBezTo>
                  <a:pt x="159" y="457"/>
                  <a:pt x="181" y="514"/>
                  <a:pt x="131" y="456"/>
                </a:cubicBezTo>
                <a:cubicBezTo>
                  <a:pt x="102" y="422"/>
                  <a:pt x="131" y="437"/>
                  <a:pt x="91" y="424"/>
                </a:cubicBezTo>
                <a:cubicBezTo>
                  <a:pt x="53" y="368"/>
                  <a:pt x="48" y="299"/>
                  <a:pt x="19" y="240"/>
                </a:cubicBezTo>
                <a:cubicBezTo>
                  <a:pt x="13" y="177"/>
                  <a:pt x="0" y="125"/>
                  <a:pt x="27" y="64"/>
                </a:cubicBezTo>
                <a:cubicBezTo>
                  <a:pt x="40" y="33"/>
                  <a:pt x="98" y="30"/>
                  <a:pt x="123" y="24"/>
                </a:cubicBezTo>
                <a:cubicBezTo>
                  <a:pt x="139" y="19"/>
                  <a:pt x="155" y="13"/>
                  <a:pt x="171" y="8"/>
                </a:cubicBezTo>
                <a:cubicBezTo>
                  <a:pt x="179" y="5"/>
                  <a:pt x="195" y="0"/>
                  <a:pt x="195" y="0"/>
                </a:cubicBezTo>
                <a:cubicBezTo>
                  <a:pt x="264" y="2"/>
                  <a:pt x="333" y="3"/>
                  <a:pt x="403" y="8"/>
                </a:cubicBezTo>
                <a:cubicBezTo>
                  <a:pt x="408" y="8"/>
                  <a:pt x="473" y="38"/>
                  <a:pt x="451" y="16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006" name="Rectangle 15"/>
          <p:cNvSpPr>
            <a:spLocks noChangeArrowheads="1"/>
          </p:cNvSpPr>
          <p:nvPr/>
        </p:nvSpPr>
        <p:spPr bwMode="auto">
          <a:xfrm>
            <a:off x="431800" y="2987675"/>
            <a:ext cx="160496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Not every plant with three leaves is poison ivy.</a:t>
            </a:r>
          </a:p>
          <a:p>
            <a:endParaRPr lang="en-US" sz="16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Jack in the pulpit is innocent!</a:t>
            </a:r>
          </a:p>
        </p:txBody>
      </p:sp>
      <p:sp>
        <p:nvSpPr>
          <p:cNvPr id="85007" name="AutoShape 1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008" name="AutoShape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896BB28-9825-E543-B9B0-D98E072CA17E}" type="slidenum">
              <a:rPr lang="en-US">
                <a:latin typeface="Verdana" charset="0"/>
              </a:rPr>
              <a:pPr/>
              <a:t>119</a:t>
            </a:fld>
            <a:endParaRPr lang="en-US">
              <a:latin typeface="Verdana" charset="0"/>
            </a:endParaRPr>
          </a:p>
        </p:txBody>
      </p:sp>
      <p:sp>
        <p:nvSpPr>
          <p:cNvPr id="86019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020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021" name="Rectangle 4"/>
          <p:cNvSpPr>
            <a:spLocks noChangeArrowheads="1"/>
          </p:cNvSpPr>
          <p:nvPr/>
        </p:nvSpPr>
        <p:spPr bwMode="auto">
          <a:xfrm>
            <a:off x="2286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4</a:t>
            </a:r>
          </a:p>
        </p:txBody>
      </p:sp>
      <p:sp>
        <p:nvSpPr>
          <p:cNvPr id="86022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6023" name="Rectangle 8"/>
          <p:cNvSpPr>
            <a:spLocks noChangeArrowheads="1"/>
          </p:cNvSpPr>
          <p:nvPr/>
        </p:nvSpPr>
        <p:spPr bwMode="auto">
          <a:xfrm>
            <a:off x="241300" y="1514475"/>
            <a:ext cx="2138363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Is there poison ivy here, and if so where, exactly?</a:t>
            </a:r>
            <a:endParaRPr lang="en-US" sz="1600">
              <a:latin typeface="Verdana" charset="0"/>
            </a:endParaRPr>
          </a:p>
        </p:txBody>
      </p:sp>
      <p:pic>
        <p:nvPicPr>
          <p:cNvPr id="86024" name="Picture 9" descr="&#10;carpet.jpg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0163" y="1289050"/>
            <a:ext cx="6567487" cy="437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5" name="AutoShape 1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AST-PO+PI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8001"/>
            <a:ext cx="6433711" cy="4274748"/>
          </a:xfrm>
          <a:prstGeom prst="rect">
            <a:avLst/>
          </a:prstGeom>
        </p:spPr>
      </p:pic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12</a:t>
            </a:fld>
            <a:endParaRPr lang="en-US">
              <a:latin typeface="Verdana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1282700" y="431800"/>
            <a:ext cx="6718300" cy="64770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algn="ctr" eaLnBrk="1" hangingPunct="1">
              <a:defRPr/>
            </a:pPr>
            <a:r>
              <a:rPr lang="en-US" sz="3600" dirty="0"/>
              <a:t>Confusion #1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43600" y="2667000"/>
            <a:ext cx="15240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149F40"/>
                </a:solidFill>
                <a:latin typeface="+mn-lt"/>
              </a:rPr>
              <a:t>Eastern Poison Ivy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18200" y="4229100"/>
            <a:ext cx="15494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3E299A"/>
                </a:solidFill>
                <a:latin typeface="+mn-lt"/>
              </a:rPr>
              <a:t>Atlantic Poison Oak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1272" y="1148862"/>
            <a:ext cx="2273300" cy="2108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These look similar </a:t>
            </a:r>
            <a:r>
              <a:rPr lang="en-US" sz="1800" i="1" dirty="0">
                <a:solidFill>
                  <a:srgbClr val="000000"/>
                </a:solidFill>
                <a:latin typeface="+mn-lt"/>
              </a:rPr>
              <a:t>and</a:t>
            </a:r>
            <a:r>
              <a:rPr lang="en-US" sz="1800" dirty="0">
                <a:solidFill>
                  <a:srgbClr val="000000"/>
                </a:solidFill>
                <a:latin typeface="+mn-lt"/>
              </a:rPr>
              <a:t> overlap.</a:t>
            </a:r>
          </a:p>
          <a:p>
            <a:endParaRPr lang="en-US" sz="1800" dirty="0">
              <a:solidFill>
                <a:srgbClr val="000000"/>
              </a:solidFill>
              <a:latin typeface="+mn-lt"/>
            </a:endParaRPr>
          </a:p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Many people interchange the two names. </a:t>
            </a:r>
          </a:p>
        </p:txBody>
      </p:sp>
      <p:pic>
        <p:nvPicPr>
          <p:cNvPr id="13" name="Picture 1031" descr="oil.jpg   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4600" y="2349500"/>
            <a:ext cx="1549400" cy="1549400"/>
          </a:xfrm>
          <a:prstGeom prst="rect">
            <a:avLst/>
          </a:prstGeom>
          <a:noFill/>
          <a:ln w="28575" cmpd="sng">
            <a:solidFill>
              <a:srgbClr val="FFFFFF"/>
            </a:solidFill>
          </a:ln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1900" y="3937000"/>
            <a:ext cx="1562100" cy="1562100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341272" y="4044460"/>
            <a:ext cx="2273300" cy="18919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For some purposes, it doesn’t matter which plant it is: they both cause the rash. </a:t>
            </a:r>
          </a:p>
        </p:txBody>
      </p:sp>
    </p:spTree>
    <p:extLst>
      <p:ext uri="{BB962C8B-B14F-4D97-AF65-F5344CB8AC3E}">
        <p14:creationId xmlns:p14="http://schemas.microsoft.com/office/powerpoint/2010/main" val="3200650851"/>
      </p:ext>
    </p:extLst>
  </p:cSld>
  <p:clrMapOvr>
    <a:masterClrMapping/>
  </p:clrMapOvr>
  <p:transition>
    <p:wipe dir="r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6F41451-88A9-344D-9523-E2893BABD735}" type="slidenum">
              <a:rPr lang="en-US">
                <a:latin typeface="Verdana" charset="0"/>
              </a:rPr>
              <a:pPr/>
              <a:t>120</a:t>
            </a:fld>
            <a:endParaRPr lang="en-US">
              <a:latin typeface="Verdana" charset="0"/>
            </a:endParaRPr>
          </a:p>
        </p:txBody>
      </p:sp>
      <p:sp>
        <p:nvSpPr>
          <p:cNvPr id="87043" name="Rectangle 2"/>
          <p:cNvSpPr>
            <a:spLocks noChangeArrowheads="1"/>
          </p:cNvSpPr>
          <p:nvPr/>
        </p:nvSpPr>
        <p:spPr bwMode="auto">
          <a:xfrm>
            <a:off x="1270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044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045" name="Rectangle 4"/>
          <p:cNvSpPr>
            <a:spLocks noChangeArrowheads="1"/>
          </p:cNvSpPr>
          <p:nvPr/>
        </p:nvSpPr>
        <p:spPr bwMode="auto">
          <a:xfrm>
            <a:off x="2286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4</a:t>
            </a:r>
          </a:p>
        </p:txBody>
      </p:sp>
      <p:sp>
        <p:nvSpPr>
          <p:cNvPr id="87046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87047" name="Picture 7" descr="&#10;carpet.jpg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0163" y="1289050"/>
            <a:ext cx="6567487" cy="437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274638" y="1552575"/>
            <a:ext cx="2011362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Verdana" charset="0"/>
              </a:rPr>
              <a:t>Only these are</a:t>
            </a:r>
            <a:br>
              <a:rPr lang="en-US" sz="2000">
                <a:solidFill>
                  <a:srgbClr val="FF0000"/>
                </a:solidFill>
                <a:latin typeface="Verdana" charset="0"/>
              </a:rPr>
            </a:br>
            <a:r>
              <a:rPr lang="en-US" sz="2000">
                <a:solidFill>
                  <a:srgbClr val="FF0000"/>
                </a:solidFill>
                <a:latin typeface="Verdana" charset="0"/>
              </a:rPr>
              <a:t>Poison ivy</a:t>
            </a:r>
            <a:endParaRPr lang="en-US" sz="1600">
              <a:solidFill>
                <a:srgbClr val="FF0000"/>
              </a:solidFill>
              <a:latin typeface="Verdana" charset="0"/>
            </a:endParaRPr>
          </a:p>
        </p:txBody>
      </p:sp>
      <p:sp>
        <p:nvSpPr>
          <p:cNvPr id="87049" name="Line 9"/>
          <p:cNvSpPr>
            <a:spLocks noChangeShapeType="1"/>
          </p:cNvSpPr>
          <p:nvPr/>
        </p:nvSpPr>
        <p:spPr bwMode="auto">
          <a:xfrm>
            <a:off x="368300" y="2590800"/>
            <a:ext cx="20701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50" name="Freeform 10"/>
          <p:cNvSpPr>
            <a:spLocks/>
          </p:cNvSpPr>
          <p:nvPr/>
        </p:nvSpPr>
        <p:spPr bwMode="auto">
          <a:xfrm>
            <a:off x="2616200" y="1181100"/>
            <a:ext cx="1789113" cy="1909763"/>
          </a:xfrm>
          <a:custGeom>
            <a:avLst/>
            <a:gdLst>
              <a:gd name="T0" fmla="*/ 1016000 w 1127"/>
              <a:gd name="T1" fmla="*/ 596900 h 1203"/>
              <a:gd name="T2" fmla="*/ 1320800 w 1127"/>
              <a:gd name="T3" fmla="*/ 495300 h 1203"/>
              <a:gd name="T4" fmla="*/ 1587500 w 1127"/>
              <a:gd name="T5" fmla="*/ 520700 h 1203"/>
              <a:gd name="T6" fmla="*/ 1701800 w 1127"/>
              <a:gd name="T7" fmla="*/ 571500 h 1203"/>
              <a:gd name="T8" fmla="*/ 1739900 w 1127"/>
              <a:gd name="T9" fmla="*/ 723900 h 1203"/>
              <a:gd name="T10" fmla="*/ 1676400 w 1127"/>
              <a:gd name="T11" fmla="*/ 736600 h 1203"/>
              <a:gd name="T12" fmla="*/ 1587500 w 1127"/>
              <a:gd name="T13" fmla="*/ 838200 h 1203"/>
              <a:gd name="T14" fmla="*/ 1612900 w 1127"/>
              <a:gd name="T15" fmla="*/ 914400 h 1203"/>
              <a:gd name="T16" fmla="*/ 1536700 w 1127"/>
              <a:gd name="T17" fmla="*/ 939800 h 1203"/>
              <a:gd name="T18" fmla="*/ 1308100 w 1127"/>
              <a:gd name="T19" fmla="*/ 1054100 h 1203"/>
              <a:gd name="T20" fmla="*/ 1028700 w 1127"/>
              <a:gd name="T21" fmla="*/ 1066800 h 1203"/>
              <a:gd name="T22" fmla="*/ 1066800 w 1127"/>
              <a:gd name="T23" fmla="*/ 1028700 h 1203"/>
              <a:gd name="T24" fmla="*/ 1079500 w 1127"/>
              <a:gd name="T25" fmla="*/ 1079500 h 1203"/>
              <a:gd name="T26" fmla="*/ 1066800 w 1127"/>
              <a:gd name="T27" fmla="*/ 1282700 h 1203"/>
              <a:gd name="T28" fmla="*/ 990600 w 1127"/>
              <a:gd name="T29" fmla="*/ 1333500 h 1203"/>
              <a:gd name="T30" fmla="*/ 635000 w 1127"/>
              <a:gd name="T31" fmla="*/ 1384300 h 1203"/>
              <a:gd name="T32" fmla="*/ 584200 w 1127"/>
              <a:gd name="T33" fmla="*/ 1473200 h 1203"/>
              <a:gd name="T34" fmla="*/ 609600 w 1127"/>
              <a:gd name="T35" fmla="*/ 1625600 h 1203"/>
              <a:gd name="T36" fmla="*/ 698500 w 1127"/>
              <a:gd name="T37" fmla="*/ 1778000 h 1203"/>
              <a:gd name="T38" fmla="*/ 444500 w 1127"/>
              <a:gd name="T39" fmla="*/ 1905000 h 1203"/>
              <a:gd name="T40" fmla="*/ 304800 w 1127"/>
              <a:gd name="T41" fmla="*/ 1892300 h 1203"/>
              <a:gd name="T42" fmla="*/ 127000 w 1127"/>
              <a:gd name="T43" fmla="*/ 1714500 h 1203"/>
              <a:gd name="T44" fmla="*/ 101600 w 1127"/>
              <a:gd name="T45" fmla="*/ 1676400 h 1203"/>
              <a:gd name="T46" fmla="*/ 76200 w 1127"/>
              <a:gd name="T47" fmla="*/ 1600200 h 1203"/>
              <a:gd name="T48" fmla="*/ 88900 w 1127"/>
              <a:gd name="T49" fmla="*/ 1308100 h 1203"/>
              <a:gd name="T50" fmla="*/ 114300 w 1127"/>
              <a:gd name="T51" fmla="*/ 1231900 h 1203"/>
              <a:gd name="T52" fmla="*/ 0 w 1127"/>
              <a:gd name="T53" fmla="*/ 1193800 h 1203"/>
              <a:gd name="T54" fmla="*/ 12700 w 1127"/>
              <a:gd name="T55" fmla="*/ 1130300 h 1203"/>
              <a:gd name="T56" fmla="*/ 203200 w 1127"/>
              <a:gd name="T57" fmla="*/ 1054100 h 1203"/>
              <a:gd name="T58" fmla="*/ 381000 w 1127"/>
              <a:gd name="T59" fmla="*/ 914400 h 1203"/>
              <a:gd name="T60" fmla="*/ 419100 w 1127"/>
              <a:gd name="T61" fmla="*/ 889000 h 1203"/>
              <a:gd name="T62" fmla="*/ 444500 w 1127"/>
              <a:gd name="T63" fmla="*/ 850900 h 1203"/>
              <a:gd name="T64" fmla="*/ 533400 w 1127"/>
              <a:gd name="T65" fmla="*/ 800100 h 1203"/>
              <a:gd name="T66" fmla="*/ 558800 w 1127"/>
              <a:gd name="T67" fmla="*/ 723900 h 1203"/>
              <a:gd name="T68" fmla="*/ 482600 w 1127"/>
              <a:gd name="T69" fmla="*/ 673100 h 1203"/>
              <a:gd name="T70" fmla="*/ 368300 w 1127"/>
              <a:gd name="T71" fmla="*/ 558800 h 1203"/>
              <a:gd name="T72" fmla="*/ 254000 w 1127"/>
              <a:gd name="T73" fmla="*/ 342900 h 1203"/>
              <a:gd name="T74" fmla="*/ 381000 w 1127"/>
              <a:gd name="T75" fmla="*/ 0 h 1203"/>
              <a:gd name="T76" fmla="*/ 673100 w 1127"/>
              <a:gd name="T77" fmla="*/ 25400 h 1203"/>
              <a:gd name="T78" fmla="*/ 850900 w 1127"/>
              <a:gd name="T79" fmla="*/ 101600 h 1203"/>
              <a:gd name="T80" fmla="*/ 990600 w 1127"/>
              <a:gd name="T81" fmla="*/ 228600 h 1203"/>
              <a:gd name="T82" fmla="*/ 1041400 w 1127"/>
              <a:gd name="T83" fmla="*/ 304800 h 1203"/>
              <a:gd name="T84" fmla="*/ 1066800 w 1127"/>
              <a:gd name="T85" fmla="*/ 342900 h 1203"/>
              <a:gd name="T86" fmla="*/ 1117600 w 1127"/>
              <a:gd name="T87" fmla="*/ 482600 h 1203"/>
              <a:gd name="T88" fmla="*/ 1130300 w 1127"/>
              <a:gd name="T89" fmla="*/ 571500 h 120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127"/>
              <a:gd name="T136" fmla="*/ 0 h 1203"/>
              <a:gd name="T137" fmla="*/ 1127 w 1127"/>
              <a:gd name="T138" fmla="*/ 1203 h 120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127" h="1203">
                <a:moveTo>
                  <a:pt x="640" y="376"/>
                </a:moveTo>
                <a:cubicBezTo>
                  <a:pt x="703" y="365"/>
                  <a:pt x="777" y="348"/>
                  <a:pt x="832" y="312"/>
                </a:cubicBezTo>
                <a:cubicBezTo>
                  <a:pt x="835" y="312"/>
                  <a:pt x="956" y="306"/>
                  <a:pt x="1000" y="328"/>
                </a:cubicBezTo>
                <a:cubicBezTo>
                  <a:pt x="1023" y="339"/>
                  <a:pt x="1072" y="360"/>
                  <a:pt x="1072" y="360"/>
                </a:cubicBezTo>
                <a:cubicBezTo>
                  <a:pt x="1089" y="385"/>
                  <a:pt x="1127" y="419"/>
                  <a:pt x="1096" y="456"/>
                </a:cubicBezTo>
                <a:cubicBezTo>
                  <a:pt x="1087" y="466"/>
                  <a:pt x="1069" y="461"/>
                  <a:pt x="1056" y="464"/>
                </a:cubicBezTo>
                <a:cubicBezTo>
                  <a:pt x="1038" y="490"/>
                  <a:pt x="1017" y="501"/>
                  <a:pt x="1000" y="528"/>
                </a:cubicBezTo>
                <a:cubicBezTo>
                  <a:pt x="1021" y="538"/>
                  <a:pt x="1058" y="544"/>
                  <a:pt x="1016" y="576"/>
                </a:cubicBezTo>
                <a:cubicBezTo>
                  <a:pt x="1002" y="586"/>
                  <a:pt x="968" y="592"/>
                  <a:pt x="968" y="592"/>
                </a:cubicBezTo>
                <a:cubicBezTo>
                  <a:pt x="926" y="623"/>
                  <a:pt x="874" y="651"/>
                  <a:pt x="824" y="664"/>
                </a:cubicBezTo>
                <a:cubicBezTo>
                  <a:pt x="770" y="699"/>
                  <a:pt x="702" y="708"/>
                  <a:pt x="648" y="672"/>
                </a:cubicBezTo>
                <a:cubicBezTo>
                  <a:pt x="656" y="664"/>
                  <a:pt x="661" y="645"/>
                  <a:pt x="672" y="648"/>
                </a:cubicBezTo>
                <a:cubicBezTo>
                  <a:pt x="682" y="650"/>
                  <a:pt x="680" y="669"/>
                  <a:pt x="680" y="680"/>
                </a:cubicBezTo>
                <a:cubicBezTo>
                  <a:pt x="680" y="722"/>
                  <a:pt x="686" y="767"/>
                  <a:pt x="672" y="808"/>
                </a:cubicBezTo>
                <a:cubicBezTo>
                  <a:pt x="665" y="826"/>
                  <a:pt x="643" y="838"/>
                  <a:pt x="624" y="840"/>
                </a:cubicBezTo>
                <a:cubicBezTo>
                  <a:pt x="547" y="846"/>
                  <a:pt x="475" y="861"/>
                  <a:pt x="400" y="872"/>
                </a:cubicBezTo>
                <a:cubicBezTo>
                  <a:pt x="365" y="883"/>
                  <a:pt x="368" y="874"/>
                  <a:pt x="368" y="928"/>
                </a:cubicBezTo>
                <a:cubicBezTo>
                  <a:pt x="368" y="932"/>
                  <a:pt x="375" y="1007"/>
                  <a:pt x="384" y="1024"/>
                </a:cubicBezTo>
                <a:cubicBezTo>
                  <a:pt x="402" y="1060"/>
                  <a:pt x="427" y="1082"/>
                  <a:pt x="440" y="1120"/>
                </a:cubicBezTo>
                <a:cubicBezTo>
                  <a:pt x="408" y="1182"/>
                  <a:pt x="343" y="1187"/>
                  <a:pt x="280" y="1200"/>
                </a:cubicBezTo>
                <a:cubicBezTo>
                  <a:pt x="250" y="1197"/>
                  <a:pt x="219" y="1203"/>
                  <a:pt x="192" y="1192"/>
                </a:cubicBezTo>
                <a:cubicBezTo>
                  <a:pt x="147" y="1173"/>
                  <a:pt x="119" y="1106"/>
                  <a:pt x="80" y="1080"/>
                </a:cubicBezTo>
                <a:cubicBezTo>
                  <a:pt x="74" y="1072"/>
                  <a:pt x="67" y="1064"/>
                  <a:pt x="64" y="1056"/>
                </a:cubicBezTo>
                <a:cubicBezTo>
                  <a:pt x="57" y="1040"/>
                  <a:pt x="48" y="1008"/>
                  <a:pt x="48" y="1008"/>
                </a:cubicBezTo>
                <a:cubicBezTo>
                  <a:pt x="50" y="946"/>
                  <a:pt x="49" y="885"/>
                  <a:pt x="56" y="824"/>
                </a:cubicBezTo>
                <a:cubicBezTo>
                  <a:pt x="57" y="807"/>
                  <a:pt x="82" y="789"/>
                  <a:pt x="72" y="776"/>
                </a:cubicBezTo>
                <a:cubicBezTo>
                  <a:pt x="56" y="756"/>
                  <a:pt x="0" y="752"/>
                  <a:pt x="0" y="752"/>
                </a:cubicBezTo>
                <a:cubicBezTo>
                  <a:pt x="2" y="738"/>
                  <a:pt x="1" y="723"/>
                  <a:pt x="8" y="712"/>
                </a:cubicBezTo>
                <a:cubicBezTo>
                  <a:pt x="19" y="691"/>
                  <a:pt x="106" y="669"/>
                  <a:pt x="128" y="664"/>
                </a:cubicBezTo>
                <a:cubicBezTo>
                  <a:pt x="186" y="625"/>
                  <a:pt x="167" y="594"/>
                  <a:pt x="240" y="576"/>
                </a:cubicBezTo>
                <a:cubicBezTo>
                  <a:pt x="248" y="570"/>
                  <a:pt x="257" y="566"/>
                  <a:pt x="264" y="560"/>
                </a:cubicBezTo>
                <a:cubicBezTo>
                  <a:pt x="270" y="553"/>
                  <a:pt x="272" y="542"/>
                  <a:pt x="280" y="536"/>
                </a:cubicBezTo>
                <a:cubicBezTo>
                  <a:pt x="296" y="522"/>
                  <a:pt x="318" y="515"/>
                  <a:pt x="336" y="504"/>
                </a:cubicBezTo>
                <a:cubicBezTo>
                  <a:pt x="341" y="488"/>
                  <a:pt x="366" y="465"/>
                  <a:pt x="352" y="456"/>
                </a:cubicBezTo>
                <a:cubicBezTo>
                  <a:pt x="336" y="445"/>
                  <a:pt x="304" y="424"/>
                  <a:pt x="304" y="424"/>
                </a:cubicBezTo>
                <a:cubicBezTo>
                  <a:pt x="282" y="392"/>
                  <a:pt x="258" y="378"/>
                  <a:pt x="232" y="352"/>
                </a:cubicBezTo>
                <a:cubicBezTo>
                  <a:pt x="195" y="315"/>
                  <a:pt x="187" y="257"/>
                  <a:pt x="160" y="216"/>
                </a:cubicBezTo>
                <a:cubicBezTo>
                  <a:pt x="167" y="142"/>
                  <a:pt x="172" y="45"/>
                  <a:pt x="240" y="0"/>
                </a:cubicBezTo>
                <a:cubicBezTo>
                  <a:pt x="294" y="3"/>
                  <a:pt x="366" y="4"/>
                  <a:pt x="424" y="16"/>
                </a:cubicBezTo>
                <a:cubicBezTo>
                  <a:pt x="466" y="24"/>
                  <a:pt x="492" y="55"/>
                  <a:pt x="536" y="64"/>
                </a:cubicBezTo>
                <a:cubicBezTo>
                  <a:pt x="573" y="89"/>
                  <a:pt x="577" y="128"/>
                  <a:pt x="624" y="144"/>
                </a:cubicBezTo>
                <a:cubicBezTo>
                  <a:pt x="634" y="160"/>
                  <a:pt x="645" y="176"/>
                  <a:pt x="656" y="192"/>
                </a:cubicBezTo>
                <a:cubicBezTo>
                  <a:pt x="661" y="200"/>
                  <a:pt x="672" y="216"/>
                  <a:pt x="672" y="216"/>
                </a:cubicBezTo>
                <a:cubicBezTo>
                  <a:pt x="679" y="251"/>
                  <a:pt x="692" y="270"/>
                  <a:pt x="704" y="304"/>
                </a:cubicBezTo>
                <a:cubicBezTo>
                  <a:pt x="695" y="357"/>
                  <a:pt x="681" y="344"/>
                  <a:pt x="712" y="36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51" name="Freeform 11"/>
          <p:cNvSpPr>
            <a:spLocks/>
          </p:cNvSpPr>
          <p:nvPr/>
        </p:nvSpPr>
        <p:spPr bwMode="auto">
          <a:xfrm>
            <a:off x="3289300" y="2362200"/>
            <a:ext cx="1770063" cy="2271713"/>
          </a:xfrm>
          <a:custGeom>
            <a:avLst/>
            <a:gdLst>
              <a:gd name="T0" fmla="*/ 1067758 w 1114"/>
              <a:gd name="T1" fmla="*/ 609600 h 1431"/>
              <a:gd name="T2" fmla="*/ 1105892 w 1114"/>
              <a:gd name="T3" fmla="*/ 482600 h 1431"/>
              <a:gd name="T4" fmla="*/ 1156738 w 1114"/>
              <a:gd name="T5" fmla="*/ 406400 h 1431"/>
              <a:gd name="T6" fmla="*/ 1233006 w 1114"/>
              <a:gd name="T7" fmla="*/ 266700 h 1431"/>
              <a:gd name="T8" fmla="*/ 1296563 w 1114"/>
              <a:gd name="T9" fmla="*/ 152400 h 1431"/>
              <a:gd name="T10" fmla="*/ 1321986 w 1114"/>
              <a:gd name="T11" fmla="*/ 25400 h 1431"/>
              <a:gd name="T12" fmla="*/ 1398254 w 1114"/>
              <a:gd name="T13" fmla="*/ 0 h 1431"/>
              <a:gd name="T14" fmla="*/ 1538080 w 1114"/>
              <a:gd name="T15" fmla="*/ 63500 h 1431"/>
              <a:gd name="T16" fmla="*/ 1538080 w 1114"/>
              <a:gd name="T17" fmla="*/ 63500 h 1431"/>
              <a:gd name="T18" fmla="*/ 1614348 w 1114"/>
              <a:gd name="T19" fmla="*/ 88900 h 1431"/>
              <a:gd name="T20" fmla="*/ 1627060 w 1114"/>
              <a:gd name="T21" fmla="*/ 127000 h 1431"/>
              <a:gd name="T22" fmla="*/ 1741462 w 1114"/>
              <a:gd name="T23" fmla="*/ 177800 h 1431"/>
              <a:gd name="T24" fmla="*/ 1690617 w 1114"/>
              <a:gd name="T25" fmla="*/ 317500 h 1431"/>
              <a:gd name="T26" fmla="*/ 1639771 w 1114"/>
              <a:gd name="T27" fmla="*/ 508000 h 1431"/>
              <a:gd name="T28" fmla="*/ 1741462 w 1114"/>
              <a:gd name="T29" fmla="*/ 609600 h 1431"/>
              <a:gd name="T30" fmla="*/ 1703328 w 1114"/>
              <a:gd name="T31" fmla="*/ 762000 h 1431"/>
              <a:gd name="T32" fmla="*/ 1716040 w 1114"/>
              <a:gd name="T33" fmla="*/ 1003300 h 1431"/>
              <a:gd name="T34" fmla="*/ 1538080 w 1114"/>
              <a:gd name="T35" fmla="*/ 1168400 h 1431"/>
              <a:gd name="T36" fmla="*/ 1665194 w 1114"/>
              <a:gd name="T37" fmla="*/ 1282700 h 1431"/>
              <a:gd name="T38" fmla="*/ 1716040 w 1114"/>
              <a:gd name="T39" fmla="*/ 1358900 h 1431"/>
              <a:gd name="T40" fmla="*/ 1741462 w 1114"/>
              <a:gd name="T41" fmla="*/ 1397000 h 1431"/>
              <a:gd name="T42" fmla="*/ 1728751 w 1114"/>
              <a:gd name="T43" fmla="*/ 1524000 h 1431"/>
              <a:gd name="T44" fmla="*/ 1754174 w 1114"/>
              <a:gd name="T45" fmla="*/ 1574800 h 1431"/>
              <a:gd name="T46" fmla="*/ 1677905 w 1114"/>
              <a:gd name="T47" fmla="*/ 1625600 h 1431"/>
              <a:gd name="T48" fmla="*/ 1639771 w 1114"/>
              <a:gd name="T49" fmla="*/ 1663700 h 1431"/>
              <a:gd name="T50" fmla="*/ 1525368 w 1114"/>
              <a:gd name="T51" fmla="*/ 1689100 h 1431"/>
              <a:gd name="T52" fmla="*/ 1436389 w 1114"/>
              <a:gd name="T53" fmla="*/ 1828800 h 1431"/>
              <a:gd name="T54" fmla="*/ 1410966 w 1114"/>
              <a:gd name="T55" fmla="*/ 2032000 h 1431"/>
              <a:gd name="T56" fmla="*/ 1372832 w 1114"/>
              <a:gd name="T57" fmla="*/ 2019300 h 1431"/>
              <a:gd name="T58" fmla="*/ 1347409 w 1114"/>
              <a:gd name="T59" fmla="*/ 2108200 h 1431"/>
              <a:gd name="T60" fmla="*/ 1258429 w 1114"/>
              <a:gd name="T61" fmla="*/ 2222500 h 1431"/>
              <a:gd name="T62" fmla="*/ 1182161 w 1114"/>
              <a:gd name="T63" fmla="*/ 2247900 h 1431"/>
              <a:gd name="T64" fmla="*/ 1029624 w 1114"/>
              <a:gd name="T65" fmla="*/ 2235200 h 1431"/>
              <a:gd name="T66" fmla="*/ 1016912 w 1114"/>
              <a:gd name="T67" fmla="*/ 2070100 h 1431"/>
              <a:gd name="T68" fmla="*/ 927932 w 1114"/>
              <a:gd name="T69" fmla="*/ 1968500 h 1431"/>
              <a:gd name="T70" fmla="*/ 927932 w 1114"/>
              <a:gd name="T71" fmla="*/ 1498600 h 1431"/>
              <a:gd name="T72" fmla="*/ 940644 w 1114"/>
              <a:gd name="T73" fmla="*/ 1397000 h 1431"/>
              <a:gd name="T74" fmla="*/ 813530 w 1114"/>
              <a:gd name="T75" fmla="*/ 1397000 h 1431"/>
              <a:gd name="T76" fmla="*/ 597436 w 1114"/>
              <a:gd name="T77" fmla="*/ 1384300 h 1431"/>
              <a:gd name="T78" fmla="*/ 394054 w 1114"/>
              <a:gd name="T79" fmla="*/ 1358900 h 1431"/>
              <a:gd name="T80" fmla="*/ 190671 w 1114"/>
              <a:gd name="T81" fmla="*/ 1282700 h 1431"/>
              <a:gd name="T82" fmla="*/ 139825 w 1114"/>
              <a:gd name="T83" fmla="*/ 1168400 h 1431"/>
              <a:gd name="T84" fmla="*/ 88980 w 1114"/>
              <a:gd name="T85" fmla="*/ 1066800 h 1431"/>
              <a:gd name="T86" fmla="*/ 76268 w 1114"/>
              <a:gd name="T87" fmla="*/ 1003300 h 1431"/>
              <a:gd name="T88" fmla="*/ 50846 w 1114"/>
              <a:gd name="T89" fmla="*/ 939800 h 1431"/>
              <a:gd name="T90" fmla="*/ 0 w 1114"/>
              <a:gd name="T91" fmla="*/ 723900 h 1431"/>
              <a:gd name="T92" fmla="*/ 101691 w 1114"/>
              <a:gd name="T93" fmla="*/ 622300 h 1431"/>
              <a:gd name="T94" fmla="*/ 228805 w 1114"/>
              <a:gd name="T95" fmla="*/ 571500 h 1431"/>
              <a:gd name="T96" fmla="*/ 432188 w 1114"/>
              <a:gd name="T97" fmla="*/ 482600 h 1431"/>
              <a:gd name="T98" fmla="*/ 1004201 w 1114"/>
              <a:gd name="T99" fmla="*/ 495300 h 1431"/>
              <a:gd name="T100" fmla="*/ 1029624 w 1114"/>
              <a:gd name="T101" fmla="*/ 533400 h 1431"/>
              <a:gd name="T102" fmla="*/ 1067758 w 1114"/>
              <a:gd name="T103" fmla="*/ 609600 h 143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114"/>
              <a:gd name="T157" fmla="*/ 0 h 1431"/>
              <a:gd name="T158" fmla="*/ 1114 w 1114"/>
              <a:gd name="T159" fmla="*/ 1431 h 143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114" h="1431">
                <a:moveTo>
                  <a:pt x="672" y="384"/>
                </a:moveTo>
                <a:cubicBezTo>
                  <a:pt x="680" y="357"/>
                  <a:pt x="683" y="328"/>
                  <a:pt x="696" y="304"/>
                </a:cubicBezTo>
                <a:cubicBezTo>
                  <a:pt x="704" y="286"/>
                  <a:pt x="721" y="274"/>
                  <a:pt x="728" y="256"/>
                </a:cubicBezTo>
                <a:cubicBezTo>
                  <a:pt x="743" y="210"/>
                  <a:pt x="739" y="192"/>
                  <a:pt x="776" y="168"/>
                </a:cubicBezTo>
                <a:cubicBezTo>
                  <a:pt x="784" y="141"/>
                  <a:pt x="816" y="96"/>
                  <a:pt x="816" y="96"/>
                </a:cubicBezTo>
                <a:cubicBezTo>
                  <a:pt x="816" y="91"/>
                  <a:pt x="823" y="21"/>
                  <a:pt x="832" y="16"/>
                </a:cubicBezTo>
                <a:cubicBezTo>
                  <a:pt x="845" y="6"/>
                  <a:pt x="880" y="0"/>
                  <a:pt x="880" y="0"/>
                </a:cubicBezTo>
                <a:lnTo>
                  <a:pt x="968" y="40"/>
                </a:lnTo>
                <a:cubicBezTo>
                  <a:pt x="968" y="40"/>
                  <a:pt x="968" y="40"/>
                  <a:pt x="968" y="40"/>
                </a:cubicBezTo>
                <a:cubicBezTo>
                  <a:pt x="984" y="45"/>
                  <a:pt x="1016" y="56"/>
                  <a:pt x="1016" y="56"/>
                </a:cubicBezTo>
                <a:cubicBezTo>
                  <a:pt x="1018" y="64"/>
                  <a:pt x="1017" y="75"/>
                  <a:pt x="1024" y="80"/>
                </a:cubicBezTo>
                <a:cubicBezTo>
                  <a:pt x="1045" y="95"/>
                  <a:pt x="1074" y="97"/>
                  <a:pt x="1096" y="112"/>
                </a:cubicBezTo>
                <a:cubicBezTo>
                  <a:pt x="1108" y="149"/>
                  <a:pt x="1048" y="165"/>
                  <a:pt x="1064" y="200"/>
                </a:cubicBezTo>
                <a:cubicBezTo>
                  <a:pt x="1070" y="215"/>
                  <a:pt x="1024" y="304"/>
                  <a:pt x="1032" y="320"/>
                </a:cubicBezTo>
                <a:cubicBezTo>
                  <a:pt x="1037" y="330"/>
                  <a:pt x="1090" y="373"/>
                  <a:pt x="1096" y="384"/>
                </a:cubicBezTo>
                <a:cubicBezTo>
                  <a:pt x="1114" y="512"/>
                  <a:pt x="1057" y="394"/>
                  <a:pt x="1072" y="480"/>
                </a:cubicBezTo>
                <a:cubicBezTo>
                  <a:pt x="1069" y="528"/>
                  <a:pt x="1084" y="584"/>
                  <a:pt x="1080" y="632"/>
                </a:cubicBezTo>
                <a:cubicBezTo>
                  <a:pt x="1068" y="755"/>
                  <a:pt x="1074" y="722"/>
                  <a:pt x="968" y="736"/>
                </a:cubicBezTo>
                <a:cubicBezTo>
                  <a:pt x="1002" y="753"/>
                  <a:pt x="1024" y="777"/>
                  <a:pt x="1048" y="808"/>
                </a:cubicBezTo>
                <a:cubicBezTo>
                  <a:pt x="1059" y="823"/>
                  <a:pt x="1069" y="840"/>
                  <a:pt x="1080" y="856"/>
                </a:cubicBezTo>
                <a:cubicBezTo>
                  <a:pt x="1085" y="864"/>
                  <a:pt x="1096" y="880"/>
                  <a:pt x="1096" y="880"/>
                </a:cubicBezTo>
                <a:cubicBezTo>
                  <a:pt x="1093" y="906"/>
                  <a:pt x="1086" y="933"/>
                  <a:pt x="1088" y="960"/>
                </a:cubicBezTo>
                <a:cubicBezTo>
                  <a:pt x="1088" y="971"/>
                  <a:pt x="1109" y="981"/>
                  <a:pt x="1104" y="992"/>
                </a:cubicBezTo>
                <a:cubicBezTo>
                  <a:pt x="1095" y="1009"/>
                  <a:pt x="1069" y="1010"/>
                  <a:pt x="1056" y="1024"/>
                </a:cubicBezTo>
                <a:cubicBezTo>
                  <a:pt x="1048" y="1032"/>
                  <a:pt x="1042" y="1043"/>
                  <a:pt x="1032" y="1048"/>
                </a:cubicBezTo>
                <a:cubicBezTo>
                  <a:pt x="1009" y="1057"/>
                  <a:pt x="984" y="1058"/>
                  <a:pt x="960" y="1064"/>
                </a:cubicBezTo>
                <a:cubicBezTo>
                  <a:pt x="924" y="1087"/>
                  <a:pt x="926" y="1117"/>
                  <a:pt x="904" y="1152"/>
                </a:cubicBezTo>
                <a:cubicBezTo>
                  <a:pt x="898" y="1194"/>
                  <a:pt x="901" y="1239"/>
                  <a:pt x="888" y="1280"/>
                </a:cubicBezTo>
                <a:cubicBezTo>
                  <a:pt x="885" y="1288"/>
                  <a:pt x="871" y="1268"/>
                  <a:pt x="864" y="1272"/>
                </a:cubicBezTo>
                <a:cubicBezTo>
                  <a:pt x="846" y="1280"/>
                  <a:pt x="855" y="1310"/>
                  <a:pt x="848" y="1328"/>
                </a:cubicBezTo>
                <a:cubicBezTo>
                  <a:pt x="836" y="1354"/>
                  <a:pt x="818" y="1388"/>
                  <a:pt x="792" y="1400"/>
                </a:cubicBezTo>
                <a:cubicBezTo>
                  <a:pt x="776" y="1406"/>
                  <a:pt x="744" y="1416"/>
                  <a:pt x="744" y="1416"/>
                </a:cubicBezTo>
                <a:cubicBezTo>
                  <a:pt x="712" y="1413"/>
                  <a:pt x="669" y="1431"/>
                  <a:pt x="648" y="1408"/>
                </a:cubicBezTo>
                <a:cubicBezTo>
                  <a:pt x="624" y="1382"/>
                  <a:pt x="648" y="1337"/>
                  <a:pt x="640" y="1304"/>
                </a:cubicBezTo>
                <a:cubicBezTo>
                  <a:pt x="630" y="1266"/>
                  <a:pt x="610" y="1257"/>
                  <a:pt x="584" y="1240"/>
                </a:cubicBezTo>
                <a:cubicBezTo>
                  <a:pt x="526" y="1154"/>
                  <a:pt x="552" y="1039"/>
                  <a:pt x="584" y="944"/>
                </a:cubicBezTo>
                <a:cubicBezTo>
                  <a:pt x="586" y="922"/>
                  <a:pt x="596" y="901"/>
                  <a:pt x="592" y="880"/>
                </a:cubicBezTo>
                <a:cubicBezTo>
                  <a:pt x="585" y="845"/>
                  <a:pt x="527" y="874"/>
                  <a:pt x="512" y="880"/>
                </a:cubicBezTo>
                <a:cubicBezTo>
                  <a:pt x="466" y="877"/>
                  <a:pt x="421" y="876"/>
                  <a:pt x="376" y="872"/>
                </a:cubicBezTo>
                <a:cubicBezTo>
                  <a:pt x="333" y="868"/>
                  <a:pt x="248" y="856"/>
                  <a:pt x="248" y="856"/>
                </a:cubicBezTo>
                <a:cubicBezTo>
                  <a:pt x="197" y="830"/>
                  <a:pt x="170" y="824"/>
                  <a:pt x="120" y="808"/>
                </a:cubicBezTo>
                <a:cubicBezTo>
                  <a:pt x="111" y="782"/>
                  <a:pt x="98" y="760"/>
                  <a:pt x="88" y="736"/>
                </a:cubicBezTo>
                <a:cubicBezTo>
                  <a:pt x="78" y="714"/>
                  <a:pt x="56" y="672"/>
                  <a:pt x="56" y="672"/>
                </a:cubicBezTo>
                <a:cubicBezTo>
                  <a:pt x="53" y="658"/>
                  <a:pt x="51" y="645"/>
                  <a:pt x="48" y="632"/>
                </a:cubicBezTo>
                <a:cubicBezTo>
                  <a:pt x="43" y="618"/>
                  <a:pt x="35" y="605"/>
                  <a:pt x="32" y="592"/>
                </a:cubicBezTo>
                <a:cubicBezTo>
                  <a:pt x="19" y="545"/>
                  <a:pt x="15" y="501"/>
                  <a:pt x="0" y="456"/>
                </a:cubicBezTo>
                <a:cubicBezTo>
                  <a:pt x="9" y="406"/>
                  <a:pt x="16" y="403"/>
                  <a:pt x="64" y="392"/>
                </a:cubicBezTo>
                <a:cubicBezTo>
                  <a:pt x="90" y="374"/>
                  <a:pt x="117" y="374"/>
                  <a:pt x="144" y="360"/>
                </a:cubicBezTo>
                <a:cubicBezTo>
                  <a:pt x="196" y="330"/>
                  <a:pt x="212" y="318"/>
                  <a:pt x="272" y="304"/>
                </a:cubicBezTo>
                <a:cubicBezTo>
                  <a:pt x="392" y="306"/>
                  <a:pt x="512" y="301"/>
                  <a:pt x="632" y="312"/>
                </a:cubicBezTo>
                <a:cubicBezTo>
                  <a:pt x="641" y="312"/>
                  <a:pt x="640" y="329"/>
                  <a:pt x="648" y="336"/>
                </a:cubicBezTo>
                <a:cubicBezTo>
                  <a:pt x="677" y="359"/>
                  <a:pt x="717" y="338"/>
                  <a:pt x="672" y="384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52" name="Freeform 12"/>
          <p:cNvSpPr>
            <a:spLocks/>
          </p:cNvSpPr>
          <p:nvPr/>
        </p:nvSpPr>
        <p:spPr bwMode="auto">
          <a:xfrm>
            <a:off x="5003800" y="3073400"/>
            <a:ext cx="1701800" cy="2590800"/>
          </a:xfrm>
          <a:custGeom>
            <a:avLst/>
            <a:gdLst>
              <a:gd name="T0" fmla="*/ 1181100 w 1072"/>
              <a:gd name="T1" fmla="*/ 571500 h 1632"/>
              <a:gd name="T2" fmla="*/ 1244600 w 1072"/>
              <a:gd name="T3" fmla="*/ 520700 h 1632"/>
              <a:gd name="T4" fmla="*/ 1295400 w 1072"/>
              <a:gd name="T5" fmla="*/ 469900 h 1632"/>
              <a:gd name="T6" fmla="*/ 1447800 w 1072"/>
              <a:gd name="T7" fmla="*/ 330200 h 1632"/>
              <a:gd name="T8" fmla="*/ 1549400 w 1072"/>
              <a:gd name="T9" fmla="*/ 203200 h 1632"/>
              <a:gd name="T10" fmla="*/ 1447800 w 1072"/>
              <a:gd name="T11" fmla="*/ 203200 h 1632"/>
              <a:gd name="T12" fmla="*/ 1028700 w 1072"/>
              <a:gd name="T13" fmla="*/ 215900 h 1632"/>
              <a:gd name="T14" fmla="*/ 584200 w 1072"/>
              <a:gd name="T15" fmla="*/ 63500 h 1632"/>
              <a:gd name="T16" fmla="*/ 457200 w 1072"/>
              <a:gd name="T17" fmla="*/ 304800 h 1632"/>
              <a:gd name="T18" fmla="*/ 419100 w 1072"/>
              <a:gd name="T19" fmla="*/ 469900 h 1632"/>
              <a:gd name="T20" fmla="*/ 165100 w 1072"/>
              <a:gd name="T21" fmla="*/ 469900 h 1632"/>
              <a:gd name="T22" fmla="*/ 177800 w 1072"/>
              <a:gd name="T23" fmla="*/ 495300 h 1632"/>
              <a:gd name="T24" fmla="*/ 0 w 1072"/>
              <a:gd name="T25" fmla="*/ 723900 h 1632"/>
              <a:gd name="T26" fmla="*/ 330200 w 1072"/>
              <a:gd name="T27" fmla="*/ 876300 h 1632"/>
              <a:gd name="T28" fmla="*/ 482600 w 1072"/>
              <a:gd name="T29" fmla="*/ 914400 h 1632"/>
              <a:gd name="T30" fmla="*/ 647700 w 1072"/>
              <a:gd name="T31" fmla="*/ 1104900 h 1632"/>
              <a:gd name="T32" fmla="*/ 800100 w 1072"/>
              <a:gd name="T33" fmla="*/ 1333500 h 1632"/>
              <a:gd name="T34" fmla="*/ 647700 w 1072"/>
              <a:gd name="T35" fmla="*/ 1612900 h 1632"/>
              <a:gd name="T36" fmla="*/ 558800 w 1072"/>
              <a:gd name="T37" fmla="*/ 1612900 h 1632"/>
              <a:gd name="T38" fmla="*/ 482600 w 1072"/>
              <a:gd name="T39" fmla="*/ 1727200 h 1632"/>
              <a:gd name="T40" fmla="*/ 812800 w 1072"/>
              <a:gd name="T41" fmla="*/ 1778000 h 1632"/>
              <a:gd name="T42" fmla="*/ 876300 w 1072"/>
              <a:gd name="T43" fmla="*/ 1993900 h 1632"/>
              <a:gd name="T44" fmla="*/ 838200 w 1072"/>
              <a:gd name="T45" fmla="*/ 2095500 h 1632"/>
              <a:gd name="T46" fmla="*/ 800100 w 1072"/>
              <a:gd name="T47" fmla="*/ 2171700 h 1632"/>
              <a:gd name="T48" fmla="*/ 876300 w 1072"/>
              <a:gd name="T49" fmla="*/ 2235200 h 1632"/>
              <a:gd name="T50" fmla="*/ 1130300 w 1072"/>
              <a:gd name="T51" fmla="*/ 2413000 h 1632"/>
              <a:gd name="T52" fmla="*/ 1435100 w 1072"/>
              <a:gd name="T53" fmla="*/ 2590800 h 1632"/>
              <a:gd name="T54" fmla="*/ 1358900 w 1072"/>
              <a:gd name="T55" fmla="*/ 2133600 h 1632"/>
              <a:gd name="T56" fmla="*/ 1549400 w 1072"/>
              <a:gd name="T57" fmla="*/ 2032000 h 1632"/>
              <a:gd name="T58" fmla="*/ 1676400 w 1072"/>
              <a:gd name="T59" fmla="*/ 1828800 h 1632"/>
              <a:gd name="T60" fmla="*/ 1473200 w 1072"/>
              <a:gd name="T61" fmla="*/ 1587500 h 1632"/>
              <a:gd name="T62" fmla="*/ 1295400 w 1072"/>
              <a:gd name="T63" fmla="*/ 952500 h 1632"/>
              <a:gd name="T64" fmla="*/ 1257300 w 1072"/>
              <a:gd name="T65" fmla="*/ 787400 h 1632"/>
              <a:gd name="T66" fmla="*/ 1066800 w 1072"/>
              <a:gd name="T67" fmla="*/ 622300 h 163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072"/>
              <a:gd name="T103" fmla="*/ 0 h 1632"/>
              <a:gd name="T104" fmla="*/ 1072 w 1072"/>
              <a:gd name="T105" fmla="*/ 1632 h 163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072" h="1632">
                <a:moveTo>
                  <a:pt x="672" y="392"/>
                </a:moveTo>
                <a:cubicBezTo>
                  <a:pt x="710" y="366"/>
                  <a:pt x="686" y="379"/>
                  <a:pt x="744" y="360"/>
                </a:cubicBezTo>
                <a:cubicBezTo>
                  <a:pt x="752" y="357"/>
                  <a:pt x="768" y="352"/>
                  <a:pt x="768" y="352"/>
                </a:cubicBezTo>
                <a:cubicBezTo>
                  <a:pt x="773" y="344"/>
                  <a:pt x="776" y="334"/>
                  <a:pt x="784" y="328"/>
                </a:cubicBezTo>
                <a:cubicBezTo>
                  <a:pt x="790" y="322"/>
                  <a:pt x="802" y="325"/>
                  <a:pt x="808" y="320"/>
                </a:cubicBezTo>
                <a:cubicBezTo>
                  <a:pt x="813" y="314"/>
                  <a:pt x="810" y="302"/>
                  <a:pt x="816" y="296"/>
                </a:cubicBezTo>
                <a:cubicBezTo>
                  <a:pt x="822" y="288"/>
                  <a:pt x="832" y="285"/>
                  <a:pt x="840" y="280"/>
                </a:cubicBezTo>
                <a:cubicBezTo>
                  <a:pt x="867" y="238"/>
                  <a:pt x="859" y="225"/>
                  <a:pt x="912" y="208"/>
                </a:cubicBezTo>
                <a:cubicBezTo>
                  <a:pt x="957" y="139"/>
                  <a:pt x="896" y="220"/>
                  <a:pt x="952" y="176"/>
                </a:cubicBezTo>
                <a:cubicBezTo>
                  <a:pt x="966" y="164"/>
                  <a:pt x="970" y="143"/>
                  <a:pt x="976" y="128"/>
                </a:cubicBezTo>
                <a:cubicBezTo>
                  <a:pt x="973" y="117"/>
                  <a:pt x="978" y="100"/>
                  <a:pt x="968" y="96"/>
                </a:cubicBezTo>
                <a:cubicBezTo>
                  <a:pt x="905" y="69"/>
                  <a:pt x="928" y="107"/>
                  <a:pt x="912" y="128"/>
                </a:cubicBezTo>
                <a:cubicBezTo>
                  <a:pt x="905" y="135"/>
                  <a:pt x="896" y="138"/>
                  <a:pt x="888" y="144"/>
                </a:cubicBezTo>
                <a:cubicBezTo>
                  <a:pt x="836" y="221"/>
                  <a:pt x="698" y="211"/>
                  <a:pt x="648" y="136"/>
                </a:cubicBezTo>
                <a:cubicBezTo>
                  <a:pt x="635" y="87"/>
                  <a:pt x="627" y="41"/>
                  <a:pt x="600" y="0"/>
                </a:cubicBezTo>
                <a:cubicBezTo>
                  <a:pt x="524" y="8"/>
                  <a:pt x="441" y="15"/>
                  <a:pt x="368" y="40"/>
                </a:cubicBezTo>
                <a:cubicBezTo>
                  <a:pt x="353" y="61"/>
                  <a:pt x="350" y="90"/>
                  <a:pt x="336" y="112"/>
                </a:cubicBezTo>
                <a:cubicBezTo>
                  <a:pt x="317" y="140"/>
                  <a:pt x="300" y="161"/>
                  <a:pt x="288" y="192"/>
                </a:cubicBezTo>
                <a:cubicBezTo>
                  <a:pt x="265" y="249"/>
                  <a:pt x="290" y="233"/>
                  <a:pt x="248" y="248"/>
                </a:cubicBezTo>
                <a:cubicBezTo>
                  <a:pt x="253" y="264"/>
                  <a:pt x="274" y="283"/>
                  <a:pt x="264" y="296"/>
                </a:cubicBezTo>
                <a:cubicBezTo>
                  <a:pt x="250" y="312"/>
                  <a:pt x="221" y="304"/>
                  <a:pt x="200" y="304"/>
                </a:cubicBezTo>
                <a:cubicBezTo>
                  <a:pt x="167" y="304"/>
                  <a:pt x="136" y="298"/>
                  <a:pt x="104" y="296"/>
                </a:cubicBezTo>
                <a:cubicBezTo>
                  <a:pt x="80" y="280"/>
                  <a:pt x="37" y="244"/>
                  <a:pt x="8" y="288"/>
                </a:cubicBezTo>
                <a:cubicBezTo>
                  <a:pt x="2" y="295"/>
                  <a:pt x="108" y="311"/>
                  <a:pt x="112" y="312"/>
                </a:cubicBezTo>
                <a:cubicBezTo>
                  <a:pt x="92" y="340"/>
                  <a:pt x="82" y="364"/>
                  <a:pt x="48" y="376"/>
                </a:cubicBezTo>
                <a:cubicBezTo>
                  <a:pt x="29" y="403"/>
                  <a:pt x="20" y="428"/>
                  <a:pt x="0" y="456"/>
                </a:cubicBezTo>
                <a:cubicBezTo>
                  <a:pt x="17" y="544"/>
                  <a:pt x="58" y="528"/>
                  <a:pt x="144" y="536"/>
                </a:cubicBezTo>
                <a:cubicBezTo>
                  <a:pt x="151" y="537"/>
                  <a:pt x="204" y="546"/>
                  <a:pt x="208" y="552"/>
                </a:cubicBezTo>
                <a:cubicBezTo>
                  <a:pt x="217" y="565"/>
                  <a:pt x="224" y="600"/>
                  <a:pt x="224" y="600"/>
                </a:cubicBezTo>
                <a:cubicBezTo>
                  <a:pt x="250" y="591"/>
                  <a:pt x="277" y="584"/>
                  <a:pt x="304" y="576"/>
                </a:cubicBezTo>
                <a:cubicBezTo>
                  <a:pt x="322" y="578"/>
                  <a:pt x="342" y="576"/>
                  <a:pt x="360" y="584"/>
                </a:cubicBezTo>
                <a:cubicBezTo>
                  <a:pt x="380" y="593"/>
                  <a:pt x="393" y="673"/>
                  <a:pt x="408" y="696"/>
                </a:cubicBezTo>
                <a:cubicBezTo>
                  <a:pt x="418" y="750"/>
                  <a:pt x="416" y="743"/>
                  <a:pt x="448" y="784"/>
                </a:cubicBezTo>
                <a:cubicBezTo>
                  <a:pt x="492" y="841"/>
                  <a:pt x="458" y="824"/>
                  <a:pt x="504" y="840"/>
                </a:cubicBezTo>
                <a:cubicBezTo>
                  <a:pt x="543" y="899"/>
                  <a:pt x="557" y="894"/>
                  <a:pt x="488" y="936"/>
                </a:cubicBezTo>
                <a:cubicBezTo>
                  <a:pt x="463" y="973"/>
                  <a:pt x="451" y="1001"/>
                  <a:pt x="408" y="1016"/>
                </a:cubicBezTo>
                <a:cubicBezTo>
                  <a:pt x="403" y="1013"/>
                  <a:pt x="369" y="987"/>
                  <a:pt x="360" y="992"/>
                </a:cubicBezTo>
                <a:cubicBezTo>
                  <a:pt x="352" y="995"/>
                  <a:pt x="357" y="1009"/>
                  <a:pt x="352" y="1016"/>
                </a:cubicBezTo>
                <a:cubicBezTo>
                  <a:pt x="345" y="1023"/>
                  <a:pt x="336" y="1026"/>
                  <a:pt x="328" y="1032"/>
                </a:cubicBezTo>
                <a:cubicBezTo>
                  <a:pt x="321" y="1051"/>
                  <a:pt x="300" y="1068"/>
                  <a:pt x="304" y="1088"/>
                </a:cubicBezTo>
                <a:cubicBezTo>
                  <a:pt x="305" y="1096"/>
                  <a:pt x="319" y="1094"/>
                  <a:pt x="328" y="1096"/>
                </a:cubicBezTo>
                <a:cubicBezTo>
                  <a:pt x="389" y="1105"/>
                  <a:pt x="450" y="1111"/>
                  <a:pt x="512" y="1120"/>
                </a:cubicBezTo>
                <a:cubicBezTo>
                  <a:pt x="551" y="1146"/>
                  <a:pt x="525" y="1153"/>
                  <a:pt x="568" y="1168"/>
                </a:cubicBezTo>
                <a:cubicBezTo>
                  <a:pt x="562" y="1197"/>
                  <a:pt x="560" y="1227"/>
                  <a:pt x="552" y="1256"/>
                </a:cubicBezTo>
                <a:cubicBezTo>
                  <a:pt x="549" y="1265"/>
                  <a:pt x="539" y="1270"/>
                  <a:pt x="536" y="1280"/>
                </a:cubicBezTo>
                <a:cubicBezTo>
                  <a:pt x="531" y="1292"/>
                  <a:pt x="532" y="1307"/>
                  <a:pt x="528" y="1320"/>
                </a:cubicBezTo>
                <a:cubicBezTo>
                  <a:pt x="524" y="1329"/>
                  <a:pt x="516" y="1335"/>
                  <a:pt x="512" y="1344"/>
                </a:cubicBezTo>
                <a:cubicBezTo>
                  <a:pt x="508" y="1351"/>
                  <a:pt x="506" y="1360"/>
                  <a:pt x="504" y="1368"/>
                </a:cubicBezTo>
                <a:cubicBezTo>
                  <a:pt x="506" y="1378"/>
                  <a:pt x="503" y="1392"/>
                  <a:pt x="512" y="1400"/>
                </a:cubicBezTo>
                <a:cubicBezTo>
                  <a:pt x="522" y="1408"/>
                  <a:pt x="538" y="1404"/>
                  <a:pt x="552" y="1408"/>
                </a:cubicBezTo>
                <a:cubicBezTo>
                  <a:pt x="601" y="1422"/>
                  <a:pt x="620" y="1430"/>
                  <a:pt x="664" y="1448"/>
                </a:cubicBezTo>
                <a:cubicBezTo>
                  <a:pt x="680" y="1472"/>
                  <a:pt x="702" y="1492"/>
                  <a:pt x="712" y="1520"/>
                </a:cubicBezTo>
                <a:cubicBezTo>
                  <a:pt x="717" y="1536"/>
                  <a:pt x="713" y="1558"/>
                  <a:pt x="728" y="1568"/>
                </a:cubicBezTo>
                <a:cubicBezTo>
                  <a:pt x="776" y="1600"/>
                  <a:pt x="848" y="1618"/>
                  <a:pt x="904" y="1632"/>
                </a:cubicBezTo>
                <a:cubicBezTo>
                  <a:pt x="963" y="1572"/>
                  <a:pt x="914" y="1480"/>
                  <a:pt x="872" y="1424"/>
                </a:cubicBezTo>
                <a:cubicBezTo>
                  <a:pt x="863" y="1399"/>
                  <a:pt x="834" y="1368"/>
                  <a:pt x="856" y="1344"/>
                </a:cubicBezTo>
                <a:cubicBezTo>
                  <a:pt x="867" y="1331"/>
                  <a:pt x="882" y="1322"/>
                  <a:pt x="896" y="1312"/>
                </a:cubicBezTo>
                <a:cubicBezTo>
                  <a:pt x="944" y="1324"/>
                  <a:pt x="942" y="1313"/>
                  <a:pt x="976" y="1280"/>
                </a:cubicBezTo>
                <a:cubicBezTo>
                  <a:pt x="995" y="1222"/>
                  <a:pt x="977" y="1241"/>
                  <a:pt x="1016" y="1216"/>
                </a:cubicBezTo>
                <a:cubicBezTo>
                  <a:pt x="1028" y="1194"/>
                  <a:pt x="1045" y="1174"/>
                  <a:pt x="1056" y="1152"/>
                </a:cubicBezTo>
                <a:cubicBezTo>
                  <a:pt x="1062" y="1136"/>
                  <a:pt x="1072" y="1104"/>
                  <a:pt x="1072" y="1104"/>
                </a:cubicBezTo>
                <a:cubicBezTo>
                  <a:pt x="1040" y="968"/>
                  <a:pt x="1060" y="988"/>
                  <a:pt x="928" y="1000"/>
                </a:cubicBezTo>
                <a:cubicBezTo>
                  <a:pt x="872" y="1018"/>
                  <a:pt x="885" y="1032"/>
                  <a:pt x="872" y="992"/>
                </a:cubicBezTo>
                <a:cubicBezTo>
                  <a:pt x="865" y="873"/>
                  <a:pt x="891" y="701"/>
                  <a:pt x="816" y="600"/>
                </a:cubicBezTo>
                <a:cubicBezTo>
                  <a:pt x="802" y="560"/>
                  <a:pt x="785" y="534"/>
                  <a:pt x="752" y="512"/>
                </a:cubicBezTo>
                <a:cubicBezTo>
                  <a:pt x="765" y="506"/>
                  <a:pt x="785" y="508"/>
                  <a:pt x="792" y="496"/>
                </a:cubicBezTo>
                <a:cubicBezTo>
                  <a:pt x="803" y="473"/>
                  <a:pt x="757" y="359"/>
                  <a:pt x="720" y="368"/>
                </a:cubicBezTo>
                <a:cubicBezTo>
                  <a:pt x="702" y="371"/>
                  <a:pt x="688" y="384"/>
                  <a:pt x="672" y="392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245" name="Rectangle 13"/>
          <p:cNvSpPr>
            <a:spLocks noChangeArrowheads="1"/>
          </p:cNvSpPr>
          <p:nvPr/>
        </p:nvSpPr>
        <p:spPr bwMode="auto">
          <a:xfrm>
            <a:off x="2799535" y="316442"/>
            <a:ext cx="21383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FF00"/>
                </a:solidFill>
                <a:latin typeface="Verdana" charset="0"/>
              </a:rPr>
              <a:t>Jewelweed</a:t>
            </a:r>
            <a:endParaRPr lang="en-US" sz="1600" dirty="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87054" name="Line 14"/>
          <p:cNvSpPr>
            <a:spLocks noChangeShapeType="1"/>
          </p:cNvSpPr>
          <p:nvPr/>
        </p:nvSpPr>
        <p:spPr bwMode="auto">
          <a:xfrm>
            <a:off x="4259384" y="722923"/>
            <a:ext cx="449385" cy="1328615"/>
          </a:xfrm>
          <a:prstGeom prst="line">
            <a:avLst/>
          </a:prstGeom>
          <a:noFill/>
          <a:ln w="28575" cmpd="sng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55" name="AutoShape 1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4762500" y="325561"/>
            <a:ext cx="21383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FF00"/>
                </a:solidFill>
                <a:latin typeface="Verdana" charset="0"/>
              </a:rPr>
              <a:t>Boston Ivy</a:t>
            </a:r>
            <a:endParaRPr lang="en-US" sz="1600" dirty="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17" name="Line 14"/>
          <p:cNvSpPr>
            <a:spLocks noChangeShapeType="1"/>
          </p:cNvSpPr>
          <p:nvPr/>
        </p:nvSpPr>
        <p:spPr bwMode="auto">
          <a:xfrm flipH="1">
            <a:off x="5360050" y="788051"/>
            <a:ext cx="403795" cy="2018975"/>
          </a:xfrm>
          <a:prstGeom prst="line">
            <a:avLst/>
          </a:prstGeom>
          <a:noFill/>
          <a:ln w="28575" cmpd="sng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784078" y="230474"/>
            <a:ext cx="21383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FF00"/>
                </a:solidFill>
                <a:latin typeface="Verdana" charset="0"/>
              </a:rPr>
              <a:t>Virginia Creeper</a:t>
            </a:r>
            <a:endParaRPr lang="en-US" sz="1600" dirty="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 flipH="1">
            <a:off x="7033845" y="1005581"/>
            <a:ext cx="302194" cy="1410676"/>
          </a:xfrm>
          <a:prstGeom prst="line">
            <a:avLst/>
          </a:prstGeom>
          <a:noFill/>
          <a:ln w="28575" cmpd="sng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1B5AB95F-ED69-0048-AFA7-38A298F71045}" type="slidenum">
              <a:rPr lang="en-US">
                <a:latin typeface="Verdana" charset="0"/>
              </a:rPr>
              <a:pPr/>
              <a:t>121</a:t>
            </a:fld>
            <a:endParaRPr lang="en-US">
              <a:latin typeface="Verdana" charset="0"/>
            </a:endParaRPr>
          </a:p>
        </p:txBody>
      </p:sp>
      <p:sp>
        <p:nvSpPr>
          <p:cNvPr id="88067" name="Rectangle 2"/>
          <p:cNvSpPr>
            <a:spLocks noChangeArrowheads="1"/>
          </p:cNvSpPr>
          <p:nvPr/>
        </p:nvSpPr>
        <p:spPr bwMode="auto">
          <a:xfrm>
            <a:off x="0" y="1284125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068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069" name="Rectangle 4"/>
          <p:cNvSpPr>
            <a:spLocks noChangeArrowheads="1"/>
          </p:cNvSpPr>
          <p:nvPr/>
        </p:nvSpPr>
        <p:spPr bwMode="auto">
          <a:xfrm>
            <a:off x="2286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5</a:t>
            </a:r>
          </a:p>
        </p:txBody>
      </p:sp>
      <p:sp>
        <p:nvSpPr>
          <p:cNvPr id="88070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71" name="Rectangle 6"/>
          <p:cNvSpPr>
            <a:spLocks noChangeArrowheads="1"/>
          </p:cNvSpPr>
          <p:nvPr/>
        </p:nvSpPr>
        <p:spPr bwMode="auto">
          <a:xfrm>
            <a:off x="241300" y="1514475"/>
            <a:ext cx="2138363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What plant is this?</a:t>
            </a:r>
            <a:endParaRPr lang="en-US" sz="1600">
              <a:latin typeface="Verdana" charset="0"/>
            </a:endParaRPr>
          </a:p>
        </p:txBody>
      </p:sp>
      <p:pic>
        <p:nvPicPr>
          <p:cNvPr id="96264" name="Picture 8" descr="pseudo-creeper.jpg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6036" y="78806"/>
            <a:ext cx="4271963" cy="6407150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88073" name="Rectangle 9"/>
          <p:cNvSpPr>
            <a:spLocks noChangeArrowheads="1"/>
          </p:cNvSpPr>
          <p:nvPr/>
        </p:nvSpPr>
        <p:spPr bwMode="auto">
          <a:xfrm>
            <a:off x="304800" y="2771775"/>
            <a:ext cx="1858963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>
                <a:latin typeface="Verdana" charset="0"/>
              </a:rPr>
              <a:t>(All the leaves in the foreground are the same plant)</a:t>
            </a:r>
          </a:p>
        </p:txBody>
      </p:sp>
      <p:sp>
        <p:nvSpPr>
          <p:cNvPr id="88074" name="AutoShape 1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9215A721-7134-C441-8528-BD136183D13C}" type="slidenum">
              <a:rPr lang="en-US">
                <a:latin typeface="Verdana" charset="0"/>
              </a:rPr>
              <a:pPr/>
              <a:t>122</a:t>
            </a:fld>
            <a:endParaRPr lang="en-US">
              <a:latin typeface="Verdana" charset="0"/>
            </a:endParaRPr>
          </a:p>
        </p:txBody>
      </p:sp>
      <p:sp>
        <p:nvSpPr>
          <p:cNvPr id="89091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092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093" name="Rectangle 4"/>
          <p:cNvSpPr>
            <a:spLocks noChangeArrowheads="1"/>
          </p:cNvSpPr>
          <p:nvPr/>
        </p:nvSpPr>
        <p:spPr bwMode="auto">
          <a:xfrm>
            <a:off x="2286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5</a:t>
            </a:r>
          </a:p>
        </p:txBody>
      </p:sp>
      <p:sp>
        <p:nvSpPr>
          <p:cNvPr id="89094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096" name="Rectangle 8"/>
          <p:cNvSpPr>
            <a:spLocks noChangeArrowheads="1"/>
          </p:cNvSpPr>
          <p:nvPr/>
        </p:nvSpPr>
        <p:spPr bwMode="auto">
          <a:xfrm>
            <a:off x="336713" y="2797175"/>
            <a:ext cx="2024063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For some reason, the youngest sets of leaves are only in 3s, just like poison ivy.</a:t>
            </a:r>
          </a:p>
          <a:p>
            <a:endParaRPr lang="en-US" sz="16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The key is to look down the vine and see that the older leaves are in 5s.</a:t>
            </a:r>
          </a:p>
        </p:txBody>
      </p:sp>
      <p:sp>
        <p:nvSpPr>
          <p:cNvPr id="97289" name="Rectangle 9"/>
          <p:cNvSpPr>
            <a:spLocks noChangeArrowheads="1"/>
          </p:cNvSpPr>
          <p:nvPr/>
        </p:nvSpPr>
        <p:spPr bwMode="auto">
          <a:xfrm>
            <a:off x="342900" y="1565275"/>
            <a:ext cx="2138363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FF00"/>
                </a:solidFill>
                <a:latin typeface="Verdana" charset="0"/>
              </a:rPr>
              <a:t>This is all Virginia</a:t>
            </a:r>
            <a:br>
              <a:rPr lang="en-US" sz="2000">
                <a:solidFill>
                  <a:srgbClr val="00FF00"/>
                </a:solidFill>
                <a:latin typeface="Verdana" charset="0"/>
              </a:rPr>
            </a:br>
            <a:r>
              <a:rPr lang="en-US" sz="2000">
                <a:solidFill>
                  <a:srgbClr val="00FF00"/>
                </a:solidFill>
                <a:latin typeface="Verdana" charset="0"/>
              </a:rPr>
              <a:t>creeper</a:t>
            </a:r>
            <a:endParaRPr lang="en-US" sz="160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89098" name="Line 10"/>
          <p:cNvSpPr>
            <a:spLocks noChangeShapeType="1"/>
          </p:cNvSpPr>
          <p:nvPr/>
        </p:nvSpPr>
        <p:spPr bwMode="auto">
          <a:xfrm>
            <a:off x="457200" y="2603500"/>
            <a:ext cx="3975100" cy="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099" name="Rectangle 11"/>
          <p:cNvSpPr>
            <a:spLocks noChangeArrowheads="1"/>
          </p:cNvSpPr>
          <p:nvPr/>
        </p:nvSpPr>
        <p:spPr bwMode="auto">
          <a:xfrm>
            <a:off x="7242908" y="4350483"/>
            <a:ext cx="160496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Yes, it is not fair that a harmless plant looks identical to poison ivy at times.</a:t>
            </a:r>
          </a:p>
        </p:txBody>
      </p:sp>
      <p:sp>
        <p:nvSpPr>
          <p:cNvPr id="89100" name="AutoShape 1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4" name="Picture 8" descr="pseudo-creeper.jpg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6036" y="78806"/>
            <a:ext cx="4271963" cy="6407150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</p:spTree>
  </p:cSld>
  <p:clrMapOvr>
    <a:masterClrMapping/>
  </p:clrMapOvr>
  <p:transition>
    <p:wipe dir="r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8D16C3E0-CEB4-824F-8BA6-78648C6953F9}" type="slidenum">
              <a:rPr lang="en-US">
                <a:latin typeface="Verdana" charset="0"/>
              </a:rPr>
              <a:pPr/>
              <a:t>123</a:t>
            </a:fld>
            <a:endParaRPr lang="en-US">
              <a:latin typeface="Verdana" charset="0"/>
            </a:endParaRPr>
          </a:p>
        </p:txBody>
      </p:sp>
      <p:sp>
        <p:nvSpPr>
          <p:cNvPr id="90115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011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0117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241300" y="1514475"/>
            <a:ext cx="2138363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Is this poison ivy?</a:t>
            </a:r>
            <a:endParaRPr lang="en-US" sz="1600">
              <a:latin typeface="Verdana" charset="0"/>
            </a:endParaRPr>
          </a:p>
        </p:txBody>
      </p:sp>
      <p:pic>
        <p:nvPicPr>
          <p:cNvPr id="9831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0200" y="1003300"/>
            <a:ext cx="444500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90120" name="Rectangle 11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6</a:t>
            </a:r>
          </a:p>
        </p:txBody>
      </p:sp>
      <p:sp>
        <p:nvSpPr>
          <p:cNvPr id="90121" name="AutoShape 1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D053FDDC-9860-CA45-ABDE-175B26F7B298}" type="slidenum">
              <a:rPr lang="en-US">
                <a:latin typeface="Verdana" charset="0"/>
              </a:rPr>
              <a:pPr/>
              <a:t>124</a:t>
            </a:fld>
            <a:endParaRPr lang="en-US">
              <a:latin typeface="Verdana" charset="0"/>
            </a:endParaRPr>
          </a:p>
        </p:txBody>
      </p:sp>
      <p:sp>
        <p:nvSpPr>
          <p:cNvPr id="91139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1140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1141" name="Rectangle 4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6</a:t>
            </a:r>
          </a:p>
        </p:txBody>
      </p:sp>
      <p:sp>
        <p:nvSpPr>
          <p:cNvPr id="91142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9933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0200" y="1003300"/>
            <a:ext cx="444500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99336" name="Rectangle 8"/>
          <p:cNvSpPr>
            <a:spLocks noChangeArrowheads="1"/>
          </p:cNvSpPr>
          <p:nvPr/>
        </p:nvSpPr>
        <p:spPr bwMode="auto">
          <a:xfrm>
            <a:off x="292100" y="1539875"/>
            <a:ext cx="2011363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Verdana" charset="0"/>
              </a:rPr>
              <a:t>It</a:t>
            </a:r>
            <a:r>
              <a:rPr lang="ja-JP" altLang="en-US" sz="2000">
                <a:solidFill>
                  <a:srgbClr val="FF0000"/>
                </a:solidFill>
                <a:latin typeface="Verdana" charset="0"/>
              </a:rPr>
              <a:t>’</a:t>
            </a:r>
            <a:r>
              <a:rPr lang="en-US" sz="2000">
                <a:solidFill>
                  <a:srgbClr val="FF0000"/>
                </a:solidFill>
                <a:latin typeface="Verdana" charset="0"/>
              </a:rPr>
              <a:t>s beach</a:t>
            </a:r>
            <a:br>
              <a:rPr lang="en-US" sz="2000">
                <a:solidFill>
                  <a:srgbClr val="FF0000"/>
                </a:solidFill>
                <a:latin typeface="Verdana" charset="0"/>
              </a:rPr>
            </a:br>
            <a:r>
              <a:rPr lang="en-US" sz="2000">
                <a:solidFill>
                  <a:srgbClr val="FF0000"/>
                </a:solidFill>
                <a:latin typeface="Verdana" charset="0"/>
              </a:rPr>
              <a:t>Poison ivy</a:t>
            </a:r>
            <a:endParaRPr lang="en-US" sz="1600">
              <a:solidFill>
                <a:srgbClr val="FF0000"/>
              </a:solidFill>
              <a:latin typeface="Verdana" charset="0"/>
            </a:endParaRPr>
          </a:p>
        </p:txBody>
      </p:sp>
      <p:sp>
        <p:nvSpPr>
          <p:cNvPr id="91145" name="Line 9"/>
          <p:cNvSpPr>
            <a:spLocks noChangeShapeType="1"/>
          </p:cNvSpPr>
          <p:nvPr/>
        </p:nvSpPr>
        <p:spPr bwMode="auto">
          <a:xfrm>
            <a:off x="393700" y="2311400"/>
            <a:ext cx="16256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1146" name="Rectangle 13"/>
          <p:cNvSpPr>
            <a:spLocks noChangeArrowheads="1"/>
          </p:cNvSpPr>
          <p:nvPr/>
        </p:nvSpPr>
        <p:spPr bwMode="auto">
          <a:xfrm>
            <a:off x="292100" y="2555875"/>
            <a:ext cx="1947863" cy="2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This is poison ivy growing at the beach.</a:t>
            </a:r>
          </a:p>
          <a:p>
            <a:endParaRPr lang="en-US" sz="16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For some reason poison ivy grows curly, waxy, and yellow at salt water beaches.</a:t>
            </a:r>
          </a:p>
        </p:txBody>
      </p:sp>
      <p:sp>
        <p:nvSpPr>
          <p:cNvPr id="91147" name="Rectangle 14"/>
          <p:cNvSpPr>
            <a:spLocks noChangeArrowheads="1"/>
          </p:cNvSpPr>
          <p:nvPr/>
        </p:nvSpPr>
        <p:spPr bwMode="auto">
          <a:xfrm>
            <a:off x="2870200" y="990600"/>
            <a:ext cx="4457700" cy="44577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1148" name="AutoShape 1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6E76D6F-16F9-E148-BF49-D7DC4874C91C}" type="slidenum">
              <a:rPr lang="en-US">
                <a:latin typeface="Verdana" charset="0"/>
              </a:rPr>
              <a:pPr/>
              <a:t>125</a:t>
            </a:fld>
            <a:endParaRPr lang="en-US">
              <a:latin typeface="Verdana" charset="0"/>
            </a:endParaRPr>
          </a:p>
        </p:txBody>
      </p:sp>
      <p:sp>
        <p:nvSpPr>
          <p:cNvPr id="92163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64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65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166" name="Rectangle 5"/>
          <p:cNvSpPr>
            <a:spLocks noChangeArrowheads="1"/>
          </p:cNvSpPr>
          <p:nvPr/>
        </p:nvSpPr>
        <p:spPr bwMode="auto">
          <a:xfrm>
            <a:off x="241300" y="1514475"/>
            <a:ext cx="213836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Where is the poison ivy in this picture?</a:t>
            </a:r>
            <a:endParaRPr lang="en-US" sz="1600">
              <a:latin typeface="Verdana" charset="0"/>
            </a:endParaRPr>
          </a:p>
        </p:txBody>
      </p:sp>
      <p:sp>
        <p:nvSpPr>
          <p:cNvPr id="92167" name="Rectangle 7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7</a:t>
            </a:r>
          </a:p>
        </p:txBody>
      </p:sp>
      <p:pic>
        <p:nvPicPr>
          <p:cNvPr id="100360" name="Picture 8" descr="&#10;ivy party.jpg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900113"/>
            <a:ext cx="6130925" cy="5108575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92169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3A83F32C-4B1D-D54F-9915-3C14F401DC08}" type="slidenum">
              <a:rPr lang="en-US">
                <a:latin typeface="Verdana" charset="0"/>
              </a:rPr>
              <a:pPr/>
              <a:t>126</a:t>
            </a:fld>
            <a:endParaRPr lang="en-US">
              <a:latin typeface="Verdana" charset="0"/>
            </a:endParaRPr>
          </a:p>
        </p:txBody>
      </p:sp>
      <p:sp>
        <p:nvSpPr>
          <p:cNvPr id="93187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188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189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3190" name="Rectangle 5"/>
          <p:cNvSpPr>
            <a:spLocks noChangeArrowheads="1"/>
          </p:cNvSpPr>
          <p:nvPr/>
        </p:nvSpPr>
        <p:spPr bwMode="auto">
          <a:xfrm>
            <a:off x="241300" y="1489075"/>
            <a:ext cx="2316163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The poison ivy wants to join the party, along with other harmless types.</a:t>
            </a:r>
            <a:br>
              <a:rPr lang="en-US" sz="1600" dirty="0">
                <a:solidFill>
                  <a:srgbClr val="000000"/>
                </a:solidFill>
                <a:latin typeface="Verdana" charset="0"/>
              </a:rPr>
            </a:br>
            <a:br>
              <a:rPr lang="en-US" sz="1600" dirty="0">
                <a:solidFill>
                  <a:srgbClr val="000000"/>
                </a:solidFill>
                <a:latin typeface="Verdana" charset="0"/>
              </a:rPr>
            </a:br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Snipping the poison ivy off at the ground will prevent it from taking over the whole wall.</a:t>
            </a:r>
          </a:p>
        </p:txBody>
      </p:sp>
      <p:sp>
        <p:nvSpPr>
          <p:cNvPr id="93191" name="Rectangle 6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7</a:t>
            </a:r>
          </a:p>
        </p:txBody>
      </p:sp>
      <p:pic>
        <p:nvPicPr>
          <p:cNvPr id="101383" name="Picture 7" descr="&#10;ivy party.jpg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900113"/>
            <a:ext cx="6130925" cy="5108575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330200" y="4778375"/>
            <a:ext cx="20113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Verdana" charset="0"/>
              </a:rPr>
              <a:t>Poison ivy</a:t>
            </a:r>
            <a:endParaRPr lang="en-US" sz="1600">
              <a:solidFill>
                <a:srgbClr val="FF0000"/>
              </a:solidFill>
              <a:latin typeface="Verdana" charset="0"/>
            </a:endParaRPr>
          </a:p>
        </p:txBody>
      </p:sp>
      <p:sp>
        <p:nvSpPr>
          <p:cNvPr id="93194" name="Line 9"/>
          <p:cNvSpPr>
            <a:spLocks noChangeShapeType="1"/>
          </p:cNvSpPr>
          <p:nvPr/>
        </p:nvSpPr>
        <p:spPr bwMode="auto">
          <a:xfrm>
            <a:off x="419100" y="5194300"/>
            <a:ext cx="44323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3195" name="Freeform 10"/>
          <p:cNvSpPr>
            <a:spLocks/>
          </p:cNvSpPr>
          <p:nvPr/>
        </p:nvSpPr>
        <p:spPr bwMode="auto">
          <a:xfrm>
            <a:off x="4953000" y="3362325"/>
            <a:ext cx="966788" cy="2060575"/>
          </a:xfrm>
          <a:custGeom>
            <a:avLst/>
            <a:gdLst>
              <a:gd name="T0" fmla="*/ 723900 w 609"/>
              <a:gd name="T1" fmla="*/ 511175 h 1298"/>
              <a:gd name="T2" fmla="*/ 711200 w 609"/>
              <a:gd name="T3" fmla="*/ 650875 h 1298"/>
              <a:gd name="T4" fmla="*/ 762000 w 609"/>
              <a:gd name="T5" fmla="*/ 676275 h 1298"/>
              <a:gd name="T6" fmla="*/ 825500 w 609"/>
              <a:gd name="T7" fmla="*/ 790575 h 1298"/>
              <a:gd name="T8" fmla="*/ 939800 w 609"/>
              <a:gd name="T9" fmla="*/ 1311275 h 1298"/>
              <a:gd name="T10" fmla="*/ 927100 w 609"/>
              <a:gd name="T11" fmla="*/ 1616075 h 1298"/>
              <a:gd name="T12" fmla="*/ 800100 w 609"/>
              <a:gd name="T13" fmla="*/ 1628775 h 1298"/>
              <a:gd name="T14" fmla="*/ 673100 w 609"/>
              <a:gd name="T15" fmla="*/ 1870075 h 1298"/>
              <a:gd name="T16" fmla="*/ 660400 w 609"/>
              <a:gd name="T17" fmla="*/ 1920875 h 1298"/>
              <a:gd name="T18" fmla="*/ 571500 w 609"/>
              <a:gd name="T19" fmla="*/ 1946275 h 1298"/>
              <a:gd name="T20" fmla="*/ 419100 w 609"/>
              <a:gd name="T21" fmla="*/ 2009775 h 1298"/>
              <a:gd name="T22" fmla="*/ 292100 w 609"/>
              <a:gd name="T23" fmla="*/ 2060575 h 1298"/>
              <a:gd name="T24" fmla="*/ 190500 w 609"/>
              <a:gd name="T25" fmla="*/ 2047875 h 1298"/>
              <a:gd name="T26" fmla="*/ 177800 w 609"/>
              <a:gd name="T27" fmla="*/ 2009775 h 1298"/>
              <a:gd name="T28" fmla="*/ 152400 w 609"/>
              <a:gd name="T29" fmla="*/ 1870075 h 1298"/>
              <a:gd name="T30" fmla="*/ 114300 w 609"/>
              <a:gd name="T31" fmla="*/ 1844675 h 1298"/>
              <a:gd name="T32" fmla="*/ 50800 w 609"/>
              <a:gd name="T33" fmla="*/ 1755775 h 1298"/>
              <a:gd name="T34" fmla="*/ 12700 w 609"/>
              <a:gd name="T35" fmla="*/ 1616075 h 1298"/>
              <a:gd name="T36" fmla="*/ 0 w 609"/>
              <a:gd name="T37" fmla="*/ 1311275 h 1298"/>
              <a:gd name="T38" fmla="*/ 63500 w 609"/>
              <a:gd name="T39" fmla="*/ 1196975 h 1298"/>
              <a:gd name="T40" fmla="*/ 101600 w 609"/>
              <a:gd name="T41" fmla="*/ 1044575 h 1298"/>
              <a:gd name="T42" fmla="*/ 215900 w 609"/>
              <a:gd name="T43" fmla="*/ 892175 h 1298"/>
              <a:gd name="T44" fmla="*/ 355600 w 609"/>
              <a:gd name="T45" fmla="*/ 561975 h 1298"/>
              <a:gd name="T46" fmla="*/ 381000 w 609"/>
              <a:gd name="T47" fmla="*/ 523875 h 1298"/>
              <a:gd name="T48" fmla="*/ 546100 w 609"/>
              <a:gd name="T49" fmla="*/ 15875 h 1298"/>
              <a:gd name="T50" fmla="*/ 660400 w 609"/>
              <a:gd name="T51" fmla="*/ 511175 h 1298"/>
              <a:gd name="T52" fmla="*/ 685800 w 609"/>
              <a:gd name="T53" fmla="*/ 549275 h 1298"/>
              <a:gd name="T54" fmla="*/ 723900 w 609"/>
              <a:gd name="T55" fmla="*/ 511175 h 12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09"/>
              <a:gd name="T85" fmla="*/ 0 h 1298"/>
              <a:gd name="T86" fmla="*/ 609 w 609"/>
              <a:gd name="T87" fmla="*/ 1298 h 12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09" h="1298">
                <a:moveTo>
                  <a:pt x="456" y="322"/>
                </a:moveTo>
                <a:cubicBezTo>
                  <a:pt x="447" y="346"/>
                  <a:pt x="427" y="385"/>
                  <a:pt x="448" y="410"/>
                </a:cubicBezTo>
                <a:cubicBezTo>
                  <a:pt x="455" y="419"/>
                  <a:pt x="469" y="420"/>
                  <a:pt x="480" y="426"/>
                </a:cubicBezTo>
                <a:cubicBezTo>
                  <a:pt x="516" y="481"/>
                  <a:pt x="505" y="455"/>
                  <a:pt x="520" y="498"/>
                </a:cubicBezTo>
                <a:cubicBezTo>
                  <a:pt x="501" y="627"/>
                  <a:pt x="522" y="721"/>
                  <a:pt x="592" y="826"/>
                </a:cubicBezTo>
                <a:cubicBezTo>
                  <a:pt x="589" y="890"/>
                  <a:pt x="609" y="959"/>
                  <a:pt x="584" y="1018"/>
                </a:cubicBezTo>
                <a:cubicBezTo>
                  <a:pt x="573" y="1042"/>
                  <a:pt x="526" y="1011"/>
                  <a:pt x="504" y="1026"/>
                </a:cubicBezTo>
                <a:cubicBezTo>
                  <a:pt x="451" y="1058"/>
                  <a:pt x="454" y="1132"/>
                  <a:pt x="424" y="1178"/>
                </a:cubicBezTo>
                <a:cubicBezTo>
                  <a:pt x="421" y="1188"/>
                  <a:pt x="422" y="1201"/>
                  <a:pt x="416" y="1210"/>
                </a:cubicBezTo>
                <a:cubicBezTo>
                  <a:pt x="403" y="1225"/>
                  <a:pt x="378" y="1220"/>
                  <a:pt x="360" y="1226"/>
                </a:cubicBezTo>
                <a:cubicBezTo>
                  <a:pt x="321" y="1237"/>
                  <a:pt x="298" y="1251"/>
                  <a:pt x="264" y="1266"/>
                </a:cubicBezTo>
                <a:cubicBezTo>
                  <a:pt x="233" y="1278"/>
                  <a:pt x="212" y="1279"/>
                  <a:pt x="184" y="1298"/>
                </a:cubicBezTo>
                <a:cubicBezTo>
                  <a:pt x="162" y="1295"/>
                  <a:pt x="139" y="1298"/>
                  <a:pt x="120" y="1290"/>
                </a:cubicBezTo>
                <a:cubicBezTo>
                  <a:pt x="112" y="1286"/>
                  <a:pt x="113" y="1274"/>
                  <a:pt x="112" y="1266"/>
                </a:cubicBezTo>
                <a:cubicBezTo>
                  <a:pt x="106" y="1236"/>
                  <a:pt x="112" y="1202"/>
                  <a:pt x="96" y="1178"/>
                </a:cubicBezTo>
                <a:cubicBezTo>
                  <a:pt x="90" y="1170"/>
                  <a:pt x="78" y="1168"/>
                  <a:pt x="72" y="1162"/>
                </a:cubicBezTo>
                <a:cubicBezTo>
                  <a:pt x="62" y="1152"/>
                  <a:pt x="41" y="1119"/>
                  <a:pt x="32" y="1106"/>
                </a:cubicBezTo>
                <a:cubicBezTo>
                  <a:pt x="24" y="1076"/>
                  <a:pt x="15" y="1047"/>
                  <a:pt x="8" y="1018"/>
                </a:cubicBezTo>
                <a:cubicBezTo>
                  <a:pt x="5" y="954"/>
                  <a:pt x="0" y="890"/>
                  <a:pt x="0" y="826"/>
                </a:cubicBezTo>
                <a:cubicBezTo>
                  <a:pt x="0" y="801"/>
                  <a:pt x="35" y="767"/>
                  <a:pt x="40" y="754"/>
                </a:cubicBezTo>
                <a:cubicBezTo>
                  <a:pt x="50" y="723"/>
                  <a:pt x="49" y="686"/>
                  <a:pt x="64" y="658"/>
                </a:cubicBezTo>
                <a:cubicBezTo>
                  <a:pt x="83" y="619"/>
                  <a:pt x="112" y="596"/>
                  <a:pt x="136" y="562"/>
                </a:cubicBezTo>
                <a:cubicBezTo>
                  <a:pt x="146" y="449"/>
                  <a:pt x="157" y="433"/>
                  <a:pt x="224" y="354"/>
                </a:cubicBezTo>
                <a:cubicBezTo>
                  <a:pt x="230" y="346"/>
                  <a:pt x="230" y="333"/>
                  <a:pt x="240" y="330"/>
                </a:cubicBezTo>
                <a:cubicBezTo>
                  <a:pt x="265" y="321"/>
                  <a:pt x="317" y="12"/>
                  <a:pt x="344" y="10"/>
                </a:cubicBezTo>
                <a:cubicBezTo>
                  <a:pt x="380" y="0"/>
                  <a:pt x="372" y="304"/>
                  <a:pt x="416" y="322"/>
                </a:cubicBezTo>
                <a:cubicBezTo>
                  <a:pt x="424" y="325"/>
                  <a:pt x="422" y="346"/>
                  <a:pt x="432" y="346"/>
                </a:cubicBezTo>
                <a:cubicBezTo>
                  <a:pt x="443" y="346"/>
                  <a:pt x="448" y="330"/>
                  <a:pt x="456" y="322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3196" name="AutoShape 1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CB36208-E38F-DD42-89FA-A57CC0040C7B}" type="slidenum">
              <a:rPr lang="en-US">
                <a:latin typeface="Verdana" charset="0"/>
              </a:rPr>
              <a:pPr/>
              <a:t>127</a:t>
            </a:fld>
            <a:endParaRPr lang="en-US">
              <a:latin typeface="Verdana" charset="0"/>
            </a:endParaRPr>
          </a:p>
        </p:txBody>
      </p:sp>
      <p:sp>
        <p:nvSpPr>
          <p:cNvPr id="94211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212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213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8</a:t>
            </a:r>
          </a:p>
        </p:txBody>
      </p:sp>
      <p:pic>
        <p:nvPicPr>
          <p:cNvPr id="94215" name="Picture 11" descr="all ivy.jpg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2413" y="862013"/>
            <a:ext cx="5886450" cy="490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6" name="Rectangle 12"/>
          <p:cNvSpPr>
            <a:spLocks noChangeArrowheads="1"/>
          </p:cNvSpPr>
          <p:nvPr/>
        </p:nvSpPr>
        <p:spPr bwMode="auto">
          <a:xfrm>
            <a:off x="241300" y="1514475"/>
            <a:ext cx="2138363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Is the poison ivy just the little red leaf in the center?</a:t>
            </a:r>
            <a:endParaRPr lang="en-US" sz="1600">
              <a:latin typeface="Verdana" charset="0"/>
            </a:endParaRPr>
          </a:p>
        </p:txBody>
      </p:sp>
      <p:sp>
        <p:nvSpPr>
          <p:cNvPr id="94217" name="AutoShape 1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A2BE34B-FC25-8F4D-8AEB-9135D9B46219}" type="slidenum">
              <a:rPr lang="en-US">
                <a:latin typeface="Verdana" charset="0"/>
              </a:rPr>
              <a:pPr/>
              <a:t>128</a:t>
            </a:fld>
            <a:endParaRPr lang="en-US">
              <a:latin typeface="Verdana" charset="0"/>
            </a:endParaRPr>
          </a:p>
        </p:txBody>
      </p:sp>
      <p:sp>
        <p:nvSpPr>
          <p:cNvPr id="95235" name="Rectangle 2"/>
          <p:cNvSpPr>
            <a:spLocks noChangeArrowheads="1"/>
          </p:cNvSpPr>
          <p:nvPr/>
        </p:nvSpPr>
        <p:spPr bwMode="auto">
          <a:xfrm>
            <a:off x="0" y="1155700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523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523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238" name="Rectangle 5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8</a:t>
            </a:r>
          </a:p>
        </p:txBody>
      </p:sp>
      <p:pic>
        <p:nvPicPr>
          <p:cNvPr id="95239" name="Picture 6" descr="all ivy.jpg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2413" y="862013"/>
            <a:ext cx="5886450" cy="490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32" name="Rectangle 8"/>
          <p:cNvSpPr>
            <a:spLocks noChangeArrowheads="1"/>
          </p:cNvSpPr>
          <p:nvPr/>
        </p:nvSpPr>
        <p:spPr bwMode="auto">
          <a:xfrm>
            <a:off x="330200" y="4778375"/>
            <a:ext cx="20113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Verdana" charset="0"/>
              </a:rPr>
              <a:t>Poison ivy</a:t>
            </a:r>
            <a:endParaRPr lang="en-US" sz="1600">
              <a:solidFill>
                <a:srgbClr val="FF0000"/>
              </a:solidFill>
              <a:latin typeface="Verdana" charset="0"/>
            </a:endParaRPr>
          </a:p>
        </p:txBody>
      </p:sp>
      <p:sp>
        <p:nvSpPr>
          <p:cNvPr id="95241" name="Line 9"/>
          <p:cNvSpPr>
            <a:spLocks noChangeShapeType="1"/>
          </p:cNvSpPr>
          <p:nvPr/>
        </p:nvSpPr>
        <p:spPr bwMode="auto">
          <a:xfrm>
            <a:off x="419100" y="5194300"/>
            <a:ext cx="32766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242" name="Rectangle 10"/>
          <p:cNvSpPr>
            <a:spLocks noChangeArrowheads="1"/>
          </p:cNvSpPr>
          <p:nvPr/>
        </p:nvSpPr>
        <p:spPr bwMode="auto">
          <a:xfrm>
            <a:off x="266700" y="1514475"/>
            <a:ext cx="1865313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>
                <a:latin typeface="Verdana" charset="0"/>
              </a:rPr>
              <a:t>Only the lobed leaves in the background are not poison ivy. They are a young oak tree.</a:t>
            </a:r>
            <a:br>
              <a:rPr lang="en-US" sz="1600">
                <a:latin typeface="Verdana" charset="0"/>
              </a:rPr>
            </a:br>
            <a:br>
              <a:rPr lang="en-US" sz="1600">
                <a:latin typeface="Verdana" charset="0"/>
              </a:rPr>
            </a:br>
            <a:endParaRPr lang="en-US" sz="1600">
              <a:latin typeface="Verdana" charset="0"/>
            </a:endParaRPr>
          </a:p>
        </p:txBody>
      </p:sp>
      <p:sp>
        <p:nvSpPr>
          <p:cNvPr id="95243" name="Freeform 11"/>
          <p:cNvSpPr>
            <a:spLocks/>
          </p:cNvSpPr>
          <p:nvPr/>
        </p:nvSpPr>
        <p:spPr bwMode="auto">
          <a:xfrm>
            <a:off x="2857500" y="1084263"/>
            <a:ext cx="5700713" cy="4529137"/>
          </a:xfrm>
          <a:custGeom>
            <a:avLst/>
            <a:gdLst>
              <a:gd name="T0" fmla="*/ 825500 w 3591"/>
              <a:gd name="T1" fmla="*/ 985837 h 2853"/>
              <a:gd name="T2" fmla="*/ 622300 w 3591"/>
              <a:gd name="T3" fmla="*/ 1290637 h 2853"/>
              <a:gd name="T4" fmla="*/ 431800 w 3591"/>
              <a:gd name="T5" fmla="*/ 1620837 h 2853"/>
              <a:gd name="T6" fmla="*/ 304800 w 3591"/>
              <a:gd name="T7" fmla="*/ 2039937 h 2853"/>
              <a:gd name="T8" fmla="*/ 50800 w 3591"/>
              <a:gd name="T9" fmla="*/ 2687637 h 2853"/>
              <a:gd name="T10" fmla="*/ 50800 w 3591"/>
              <a:gd name="T11" fmla="*/ 3106737 h 2853"/>
              <a:gd name="T12" fmla="*/ 711200 w 3591"/>
              <a:gd name="T13" fmla="*/ 3309937 h 2853"/>
              <a:gd name="T14" fmla="*/ 1028700 w 3591"/>
              <a:gd name="T15" fmla="*/ 4186237 h 2853"/>
              <a:gd name="T16" fmla="*/ 1181100 w 3591"/>
              <a:gd name="T17" fmla="*/ 4237037 h 2853"/>
              <a:gd name="T18" fmla="*/ 1485900 w 3591"/>
              <a:gd name="T19" fmla="*/ 3983037 h 2853"/>
              <a:gd name="T20" fmla="*/ 1714500 w 3591"/>
              <a:gd name="T21" fmla="*/ 3779837 h 2853"/>
              <a:gd name="T22" fmla="*/ 2082800 w 3591"/>
              <a:gd name="T23" fmla="*/ 3640137 h 2853"/>
              <a:gd name="T24" fmla="*/ 2146300 w 3591"/>
              <a:gd name="T25" fmla="*/ 3665537 h 2853"/>
              <a:gd name="T26" fmla="*/ 2463800 w 3591"/>
              <a:gd name="T27" fmla="*/ 3132137 h 2853"/>
              <a:gd name="T28" fmla="*/ 2514600 w 3591"/>
              <a:gd name="T29" fmla="*/ 3640137 h 2853"/>
              <a:gd name="T30" fmla="*/ 2654300 w 3591"/>
              <a:gd name="T31" fmla="*/ 4110037 h 2853"/>
              <a:gd name="T32" fmla="*/ 2844800 w 3591"/>
              <a:gd name="T33" fmla="*/ 4300537 h 2853"/>
              <a:gd name="T34" fmla="*/ 3073400 w 3591"/>
              <a:gd name="T35" fmla="*/ 4338637 h 2853"/>
              <a:gd name="T36" fmla="*/ 3251200 w 3591"/>
              <a:gd name="T37" fmla="*/ 4224337 h 2853"/>
              <a:gd name="T38" fmla="*/ 3505200 w 3591"/>
              <a:gd name="T39" fmla="*/ 3932237 h 2853"/>
              <a:gd name="T40" fmla="*/ 3708400 w 3591"/>
              <a:gd name="T41" fmla="*/ 3678237 h 2853"/>
              <a:gd name="T42" fmla="*/ 3975100 w 3591"/>
              <a:gd name="T43" fmla="*/ 3881437 h 2853"/>
              <a:gd name="T44" fmla="*/ 4241800 w 3591"/>
              <a:gd name="T45" fmla="*/ 4135437 h 2853"/>
              <a:gd name="T46" fmla="*/ 4445000 w 3591"/>
              <a:gd name="T47" fmla="*/ 4300537 h 2853"/>
              <a:gd name="T48" fmla="*/ 4965700 w 3591"/>
              <a:gd name="T49" fmla="*/ 4465637 h 2853"/>
              <a:gd name="T50" fmla="*/ 5334000 w 3591"/>
              <a:gd name="T51" fmla="*/ 4491037 h 2853"/>
              <a:gd name="T52" fmla="*/ 5473700 w 3591"/>
              <a:gd name="T53" fmla="*/ 4287837 h 2853"/>
              <a:gd name="T54" fmla="*/ 5524500 w 3591"/>
              <a:gd name="T55" fmla="*/ 2636837 h 2853"/>
              <a:gd name="T56" fmla="*/ 5384800 w 3591"/>
              <a:gd name="T57" fmla="*/ 2484437 h 2853"/>
              <a:gd name="T58" fmla="*/ 5486400 w 3591"/>
              <a:gd name="T59" fmla="*/ 2293937 h 2853"/>
              <a:gd name="T60" fmla="*/ 5549900 w 3591"/>
              <a:gd name="T61" fmla="*/ 2039937 h 2853"/>
              <a:gd name="T62" fmla="*/ 4978400 w 3591"/>
              <a:gd name="T63" fmla="*/ 1481137 h 2853"/>
              <a:gd name="T64" fmla="*/ 4648200 w 3591"/>
              <a:gd name="T65" fmla="*/ 1328737 h 2853"/>
              <a:gd name="T66" fmla="*/ 4279900 w 3591"/>
              <a:gd name="T67" fmla="*/ 998537 h 2853"/>
              <a:gd name="T68" fmla="*/ 4267200 w 3591"/>
              <a:gd name="T69" fmla="*/ 1023937 h 2853"/>
              <a:gd name="T70" fmla="*/ 4114800 w 3591"/>
              <a:gd name="T71" fmla="*/ 935037 h 2853"/>
              <a:gd name="T72" fmla="*/ 4495800 w 3591"/>
              <a:gd name="T73" fmla="*/ 706437 h 2853"/>
              <a:gd name="T74" fmla="*/ 3860800 w 3591"/>
              <a:gd name="T75" fmla="*/ 223837 h 2853"/>
              <a:gd name="T76" fmla="*/ 2755900 w 3591"/>
              <a:gd name="T77" fmla="*/ 249237 h 2853"/>
              <a:gd name="T78" fmla="*/ 2565400 w 3591"/>
              <a:gd name="T79" fmla="*/ 439737 h 2853"/>
              <a:gd name="T80" fmla="*/ 2400300 w 3591"/>
              <a:gd name="T81" fmla="*/ 706437 h 2853"/>
              <a:gd name="T82" fmla="*/ 1409700 w 3591"/>
              <a:gd name="T83" fmla="*/ 808037 h 28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591"/>
              <a:gd name="T127" fmla="*/ 0 h 2853"/>
              <a:gd name="T128" fmla="*/ 3591 w 3591"/>
              <a:gd name="T129" fmla="*/ 2853 h 28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591" h="2853">
                <a:moveTo>
                  <a:pt x="608" y="573"/>
                </a:moveTo>
                <a:cubicBezTo>
                  <a:pt x="592" y="578"/>
                  <a:pt x="569" y="574"/>
                  <a:pt x="560" y="589"/>
                </a:cubicBezTo>
                <a:cubicBezTo>
                  <a:pt x="539" y="620"/>
                  <a:pt x="553" y="609"/>
                  <a:pt x="520" y="621"/>
                </a:cubicBezTo>
                <a:cubicBezTo>
                  <a:pt x="466" y="674"/>
                  <a:pt x="479" y="647"/>
                  <a:pt x="464" y="693"/>
                </a:cubicBezTo>
                <a:cubicBezTo>
                  <a:pt x="456" y="753"/>
                  <a:pt x="471" y="775"/>
                  <a:pt x="416" y="789"/>
                </a:cubicBezTo>
                <a:cubicBezTo>
                  <a:pt x="408" y="797"/>
                  <a:pt x="401" y="806"/>
                  <a:pt x="392" y="813"/>
                </a:cubicBezTo>
                <a:cubicBezTo>
                  <a:pt x="382" y="819"/>
                  <a:pt x="367" y="819"/>
                  <a:pt x="360" y="829"/>
                </a:cubicBezTo>
                <a:cubicBezTo>
                  <a:pt x="334" y="858"/>
                  <a:pt x="328" y="916"/>
                  <a:pt x="312" y="949"/>
                </a:cubicBezTo>
                <a:cubicBezTo>
                  <a:pt x="256" y="1059"/>
                  <a:pt x="294" y="954"/>
                  <a:pt x="272" y="1021"/>
                </a:cubicBezTo>
                <a:cubicBezTo>
                  <a:pt x="285" y="1061"/>
                  <a:pt x="262" y="1054"/>
                  <a:pt x="288" y="1093"/>
                </a:cubicBezTo>
                <a:cubicBezTo>
                  <a:pt x="272" y="1138"/>
                  <a:pt x="230" y="1169"/>
                  <a:pt x="216" y="1213"/>
                </a:cubicBezTo>
                <a:cubicBezTo>
                  <a:pt x="208" y="1237"/>
                  <a:pt x="206" y="1263"/>
                  <a:pt x="192" y="1285"/>
                </a:cubicBezTo>
                <a:cubicBezTo>
                  <a:pt x="181" y="1301"/>
                  <a:pt x="166" y="1314"/>
                  <a:pt x="160" y="1333"/>
                </a:cubicBezTo>
                <a:cubicBezTo>
                  <a:pt x="144" y="1378"/>
                  <a:pt x="129" y="1419"/>
                  <a:pt x="96" y="1453"/>
                </a:cubicBezTo>
                <a:cubicBezTo>
                  <a:pt x="69" y="1532"/>
                  <a:pt x="53" y="1612"/>
                  <a:pt x="32" y="1693"/>
                </a:cubicBezTo>
                <a:cubicBezTo>
                  <a:pt x="28" y="1706"/>
                  <a:pt x="20" y="1719"/>
                  <a:pt x="16" y="1733"/>
                </a:cubicBezTo>
                <a:cubicBezTo>
                  <a:pt x="10" y="1748"/>
                  <a:pt x="0" y="1781"/>
                  <a:pt x="0" y="1781"/>
                </a:cubicBezTo>
                <a:cubicBezTo>
                  <a:pt x="6" y="1843"/>
                  <a:pt x="19" y="1896"/>
                  <a:pt x="32" y="1957"/>
                </a:cubicBezTo>
                <a:cubicBezTo>
                  <a:pt x="114" y="1953"/>
                  <a:pt x="188" y="1969"/>
                  <a:pt x="256" y="1925"/>
                </a:cubicBezTo>
                <a:cubicBezTo>
                  <a:pt x="277" y="1892"/>
                  <a:pt x="309" y="1883"/>
                  <a:pt x="344" y="1861"/>
                </a:cubicBezTo>
                <a:cubicBezTo>
                  <a:pt x="355" y="1920"/>
                  <a:pt x="404" y="2041"/>
                  <a:pt x="448" y="2085"/>
                </a:cubicBezTo>
                <a:cubicBezTo>
                  <a:pt x="467" y="2142"/>
                  <a:pt x="449" y="2216"/>
                  <a:pt x="504" y="2253"/>
                </a:cubicBezTo>
                <a:cubicBezTo>
                  <a:pt x="521" y="2357"/>
                  <a:pt x="571" y="2450"/>
                  <a:pt x="608" y="2549"/>
                </a:cubicBezTo>
                <a:cubicBezTo>
                  <a:pt x="619" y="2580"/>
                  <a:pt x="634" y="2606"/>
                  <a:pt x="648" y="2637"/>
                </a:cubicBezTo>
                <a:cubicBezTo>
                  <a:pt x="673" y="2695"/>
                  <a:pt x="644" y="2678"/>
                  <a:pt x="688" y="2693"/>
                </a:cubicBezTo>
                <a:cubicBezTo>
                  <a:pt x="698" y="2687"/>
                  <a:pt x="709" y="2681"/>
                  <a:pt x="720" y="2677"/>
                </a:cubicBezTo>
                <a:cubicBezTo>
                  <a:pt x="727" y="2673"/>
                  <a:pt x="738" y="2675"/>
                  <a:pt x="744" y="2669"/>
                </a:cubicBezTo>
                <a:cubicBezTo>
                  <a:pt x="750" y="2660"/>
                  <a:pt x="747" y="2647"/>
                  <a:pt x="752" y="2637"/>
                </a:cubicBezTo>
                <a:cubicBezTo>
                  <a:pt x="762" y="2612"/>
                  <a:pt x="770" y="2611"/>
                  <a:pt x="792" y="2597"/>
                </a:cubicBezTo>
                <a:cubicBezTo>
                  <a:pt x="827" y="2544"/>
                  <a:pt x="887" y="2543"/>
                  <a:pt x="936" y="2509"/>
                </a:cubicBezTo>
                <a:cubicBezTo>
                  <a:pt x="966" y="2487"/>
                  <a:pt x="953" y="2486"/>
                  <a:pt x="976" y="2461"/>
                </a:cubicBezTo>
                <a:cubicBezTo>
                  <a:pt x="1006" y="2425"/>
                  <a:pt x="1014" y="2424"/>
                  <a:pt x="1056" y="2397"/>
                </a:cubicBezTo>
                <a:cubicBezTo>
                  <a:pt x="1064" y="2391"/>
                  <a:pt x="1070" y="2381"/>
                  <a:pt x="1080" y="2381"/>
                </a:cubicBezTo>
                <a:cubicBezTo>
                  <a:pt x="1106" y="2378"/>
                  <a:pt x="1133" y="2375"/>
                  <a:pt x="1160" y="2373"/>
                </a:cubicBezTo>
                <a:cubicBezTo>
                  <a:pt x="1207" y="2361"/>
                  <a:pt x="1248" y="2332"/>
                  <a:pt x="1296" y="2317"/>
                </a:cubicBezTo>
                <a:cubicBezTo>
                  <a:pt x="1301" y="2309"/>
                  <a:pt x="1305" y="2299"/>
                  <a:pt x="1312" y="2293"/>
                </a:cubicBezTo>
                <a:cubicBezTo>
                  <a:pt x="1376" y="2228"/>
                  <a:pt x="1320" y="2337"/>
                  <a:pt x="1320" y="2365"/>
                </a:cubicBezTo>
                <a:cubicBezTo>
                  <a:pt x="1320" y="2376"/>
                  <a:pt x="1330" y="2343"/>
                  <a:pt x="1336" y="2333"/>
                </a:cubicBezTo>
                <a:cubicBezTo>
                  <a:pt x="1340" y="2324"/>
                  <a:pt x="1346" y="2317"/>
                  <a:pt x="1352" y="2309"/>
                </a:cubicBezTo>
                <a:cubicBezTo>
                  <a:pt x="1388" y="2249"/>
                  <a:pt x="1393" y="2216"/>
                  <a:pt x="1448" y="2173"/>
                </a:cubicBezTo>
                <a:cubicBezTo>
                  <a:pt x="1476" y="2115"/>
                  <a:pt x="1506" y="2055"/>
                  <a:pt x="1544" y="2005"/>
                </a:cubicBezTo>
                <a:cubicBezTo>
                  <a:pt x="1546" y="1994"/>
                  <a:pt x="1548" y="1983"/>
                  <a:pt x="1552" y="1973"/>
                </a:cubicBezTo>
                <a:cubicBezTo>
                  <a:pt x="1554" y="1964"/>
                  <a:pt x="1551" y="1949"/>
                  <a:pt x="1560" y="1949"/>
                </a:cubicBezTo>
                <a:cubicBezTo>
                  <a:pt x="1569" y="1949"/>
                  <a:pt x="1570" y="1965"/>
                  <a:pt x="1576" y="1973"/>
                </a:cubicBezTo>
                <a:cubicBezTo>
                  <a:pt x="1571" y="2085"/>
                  <a:pt x="1556" y="2183"/>
                  <a:pt x="1584" y="2293"/>
                </a:cubicBezTo>
                <a:cubicBezTo>
                  <a:pt x="1590" y="2317"/>
                  <a:pt x="1614" y="2333"/>
                  <a:pt x="1624" y="2357"/>
                </a:cubicBezTo>
                <a:cubicBezTo>
                  <a:pt x="1630" y="2372"/>
                  <a:pt x="1640" y="2405"/>
                  <a:pt x="1640" y="2405"/>
                </a:cubicBezTo>
                <a:cubicBezTo>
                  <a:pt x="1644" y="2476"/>
                  <a:pt x="1641" y="2527"/>
                  <a:pt x="1672" y="2589"/>
                </a:cubicBezTo>
                <a:cubicBezTo>
                  <a:pt x="1676" y="2597"/>
                  <a:pt x="1708" y="2642"/>
                  <a:pt x="1712" y="2645"/>
                </a:cubicBezTo>
                <a:cubicBezTo>
                  <a:pt x="1726" y="2657"/>
                  <a:pt x="1760" y="2677"/>
                  <a:pt x="1760" y="2677"/>
                </a:cubicBezTo>
                <a:cubicBezTo>
                  <a:pt x="1778" y="2731"/>
                  <a:pt x="1752" y="2676"/>
                  <a:pt x="1792" y="2709"/>
                </a:cubicBezTo>
                <a:cubicBezTo>
                  <a:pt x="1802" y="2717"/>
                  <a:pt x="1806" y="2731"/>
                  <a:pt x="1816" y="2741"/>
                </a:cubicBezTo>
                <a:cubicBezTo>
                  <a:pt x="1822" y="2747"/>
                  <a:pt x="1832" y="2751"/>
                  <a:pt x="1840" y="2757"/>
                </a:cubicBezTo>
                <a:cubicBezTo>
                  <a:pt x="1872" y="2749"/>
                  <a:pt x="1910" y="2753"/>
                  <a:pt x="1936" y="2733"/>
                </a:cubicBezTo>
                <a:cubicBezTo>
                  <a:pt x="1943" y="2726"/>
                  <a:pt x="1943" y="2714"/>
                  <a:pt x="1952" y="2709"/>
                </a:cubicBezTo>
                <a:cubicBezTo>
                  <a:pt x="1966" y="2700"/>
                  <a:pt x="1985" y="2702"/>
                  <a:pt x="2000" y="2693"/>
                </a:cubicBezTo>
                <a:cubicBezTo>
                  <a:pt x="2016" y="2682"/>
                  <a:pt x="2029" y="2667"/>
                  <a:pt x="2048" y="2661"/>
                </a:cubicBezTo>
                <a:cubicBezTo>
                  <a:pt x="2064" y="2655"/>
                  <a:pt x="2096" y="2645"/>
                  <a:pt x="2096" y="2645"/>
                </a:cubicBezTo>
                <a:cubicBezTo>
                  <a:pt x="2120" y="2620"/>
                  <a:pt x="2125" y="2600"/>
                  <a:pt x="2144" y="2573"/>
                </a:cubicBezTo>
                <a:cubicBezTo>
                  <a:pt x="2155" y="2525"/>
                  <a:pt x="2165" y="2505"/>
                  <a:pt x="2208" y="2477"/>
                </a:cubicBezTo>
                <a:cubicBezTo>
                  <a:pt x="2217" y="2462"/>
                  <a:pt x="2219" y="2441"/>
                  <a:pt x="2232" y="2429"/>
                </a:cubicBezTo>
                <a:cubicBezTo>
                  <a:pt x="2240" y="2420"/>
                  <a:pt x="2254" y="2420"/>
                  <a:pt x="2264" y="2413"/>
                </a:cubicBezTo>
                <a:cubicBezTo>
                  <a:pt x="2299" y="2384"/>
                  <a:pt x="2322" y="2358"/>
                  <a:pt x="2336" y="2317"/>
                </a:cubicBezTo>
                <a:cubicBezTo>
                  <a:pt x="2360" y="2335"/>
                  <a:pt x="2382" y="2355"/>
                  <a:pt x="2408" y="2373"/>
                </a:cubicBezTo>
                <a:cubicBezTo>
                  <a:pt x="2425" y="2385"/>
                  <a:pt x="2446" y="2392"/>
                  <a:pt x="2464" y="2405"/>
                </a:cubicBezTo>
                <a:cubicBezTo>
                  <a:pt x="2479" y="2416"/>
                  <a:pt x="2489" y="2432"/>
                  <a:pt x="2504" y="2445"/>
                </a:cubicBezTo>
                <a:cubicBezTo>
                  <a:pt x="2511" y="2451"/>
                  <a:pt x="2520" y="2455"/>
                  <a:pt x="2528" y="2461"/>
                </a:cubicBezTo>
                <a:cubicBezTo>
                  <a:pt x="2539" y="2506"/>
                  <a:pt x="2552" y="2501"/>
                  <a:pt x="2584" y="2533"/>
                </a:cubicBezTo>
                <a:cubicBezTo>
                  <a:pt x="2596" y="2571"/>
                  <a:pt x="2640" y="2580"/>
                  <a:pt x="2672" y="2605"/>
                </a:cubicBezTo>
                <a:cubicBezTo>
                  <a:pt x="2689" y="2619"/>
                  <a:pt x="2704" y="2637"/>
                  <a:pt x="2720" y="2653"/>
                </a:cubicBezTo>
                <a:cubicBezTo>
                  <a:pt x="2730" y="2663"/>
                  <a:pt x="2737" y="2680"/>
                  <a:pt x="2752" y="2685"/>
                </a:cubicBezTo>
                <a:cubicBezTo>
                  <a:pt x="2812" y="2705"/>
                  <a:pt x="2737" y="2677"/>
                  <a:pt x="2800" y="2709"/>
                </a:cubicBezTo>
                <a:cubicBezTo>
                  <a:pt x="2848" y="2733"/>
                  <a:pt x="2907" y="2750"/>
                  <a:pt x="2960" y="2765"/>
                </a:cubicBezTo>
                <a:cubicBezTo>
                  <a:pt x="3006" y="2778"/>
                  <a:pt x="2961" y="2765"/>
                  <a:pt x="3008" y="2789"/>
                </a:cubicBezTo>
                <a:cubicBezTo>
                  <a:pt x="3043" y="2806"/>
                  <a:pt x="3091" y="2808"/>
                  <a:pt x="3128" y="2813"/>
                </a:cubicBezTo>
                <a:cubicBezTo>
                  <a:pt x="3170" y="2827"/>
                  <a:pt x="3213" y="2838"/>
                  <a:pt x="3256" y="2853"/>
                </a:cubicBezTo>
                <a:cubicBezTo>
                  <a:pt x="3274" y="2850"/>
                  <a:pt x="3293" y="2849"/>
                  <a:pt x="3312" y="2845"/>
                </a:cubicBezTo>
                <a:cubicBezTo>
                  <a:pt x="3328" y="2841"/>
                  <a:pt x="3360" y="2829"/>
                  <a:pt x="3360" y="2829"/>
                </a:cubicBezTo>
                <a:cubicBezTo>
                  <a:pt x="3379" y="2771"/>
                  <a:pt x="3349" y="2837"/>
                  <a:pt x="3400" y="2797"/>
                </a:cubicBezTo>
                <a:cubicBezTo>
                  <a:pt x="3406" y="2791"/>
                  <a:pt x="3405" y="2780"/>
                  <a:pt x="3408" y="2773"/>
                </a:cubicBezTo>
                <a:cubicBezTo>
                  <a:pt x="3426" y="2724"/>
                  <a:pt x="3417" y="2741"/>
                  <a:pt x="3448" y="2701"/>
                </a:cubicBezTo>
                <a:cubicBezTo>
                  <a:pt x="3480" y="2572"/>
                  <a:pt x="3526" y="2448"/>
                  <a:pt x="3576" y="2325"/>
                </a:cubicBezTo>
                <a:cubicBezTo>
                  <a:pt x="3591" y="2219"/>
                  <a:pt x="3587" y="2270"/>
                  <a:pt x="3576" y="2101"/>
                </a:cubicBezTo>
                <a:cubicBezTo>
                  <a:pt x="3567" y="1972"/>
                  <a:pt x="3539" y="1780"/>
                  <a:pt x="3480" y="1661"/>
                </a:cubicBezTo>
                <a:cubicBezTo>
                  <a:pt x="3482" y="1653"/>
                  <a:pt x="3490" y="1645"/>
                  <a:pt x="3488" y="1637"/>
                </a:cubicBezTo>
                <a:cubicBezTo>
                  <a:pt x="3484" y="1626"/>
                  <a:pt x="3471" y="1621"/>
                  <a:pt x="3464" y="1613"/>
                </a:cubicBezTo>
                <a:cubicBezTo>
                  <a:pt x="3438" y="1582"/>
                  <a:pt x="3430" y="1577"/>
                  <a:pt x="3392" y="1565"/>
                </a:cubicBezTo>
                <a:cubicBezTo>
                  <a:pt x="3353" y="1536"/>
                  <a:pt x="3334" y="1500"/>
                  <a:pt x="3288" y="1485"/>
                </a:cubicBezTo>
                <a:cubicBezTo>
                  <a:pt x="3332" y="1455"/>
                  <a:pt x="3368" y="1458"/>
                  <a:pt x="3424" y="1453"/>
                </a:cubicBezTo>
                <a:cubicBezTo>
                  <a:pt x="3434" y="1450"/>
                  <a:pt x="3448" y="1452"/>
                  <a:pt x="3456" y="1445"/>
                </a:cubicBezTo>
                <a:cubicBezTo>
                  <a:pt x="3463" y="1437"/>
                  <a:pt x="3460" y="1423"/>
                  <a:pt x="3464" y="1413"/>
                </a:cubicBezTo>
                <a:cubicBezTo>
                  <a:pt x="3468" y="1396"/>
                  <a:pt x="3476" y="1381"/>
                  <a:pt x="3480" y="1365"/>
                </a:cubicBezTo>
                <a:cubicBezTo>
                  <a:pt x="3485" y="1338"/>
                  <a:pt x="3496" y="1285"/>
                  <a:pt x="3496" y="1285"/>
                </a:cubicBezTo>
                <a:cubicBezTo>
                  <a:pt x="3492" y="1245"/>
                  <a:pt x="3493" y="1176"/>
                  <a:pt x="3464" y="1141"/>
                </a:cubicBezTo>
                <a:cubicBezTo>
                  <a:pt x="3441" y="1114"/>
                  <a:pt x="3384" y="1093"/>
                  <a:pt x="3352" y="1085"/>
                </a:cubicBezTo>
                <a:cubicBezTo>
                  <a:pt x="3305" y="1008"/>
                  <a:pt x="3222" y="954"/>
                  <a:pt x="3136" y="933"/>
                </a:cubicBezTo>
                <a:cubicBezTo>
                  <a:pt x="3121" y="923"/>
                  <a:pt x="3101" y="920"/>
                  <a:pt x="3088" y="909"/>
                </a:cubicBezTo>
                <a:cubicBezTo>
                  <a:pt x="3054" y="882"/>
                  <a:pt x="3092" y="885"/>
                  <a:pt x="3048" y="869"/>
                </a:cubicBezTo>
                <a:cubicBezTo>
                  <a:pt x="3013" y="856"/>
                  <a:pt x="2964" y="846"/>
                  <a:pt x="2928" y="837"/>
                </a:cubicBezTo>
                <a:cubicBezTo>
                  <a:pt x="2892" y="813"/>
                  <a:pt x="2856" y="805"/>
                  <a:pt x="2816" y="797"/>
                </a:cubicBezTo>
                <a:cubicBezTo>
                  <a:pt x="2800" y="718"/>
                  <a:pt x="2776" y="735"/>
                  <a:pt x="2720" y="661"/>
                </a:cubicBezTo>
                <a:cubicBezTo>
                  <a:pt x="2712" y="650"/>
                  <a:pt x="2704" y="639"/>
                  <a:pt x="2696" y="629"/>
                </a:cubicBezTo>
                <a:cubicBezTo>
                  <a:pt x="2688" y="620"/>
                  <a:pt x="2666" y="594"/>
                  <a:pt x="2672" y="605"/>
                </a:cubicBezTo>
                <a:cubicBezTo>
                  <a:pt x="2682" y="625"/>
                  <a:pt x="2703" y="639"/>
                  <a:pt x="2712" y="661"/>
                </a:cubicBezTo>
                <a:cubicBezTo>
                  <a:pt x="2715" y="669"/>
                  <a:pt x="2696" y="648"/>
                  <a:pt x="2688" y="645"/>
                </a:cubicBezTo>
                <a:cubicBezTo>
                  <a:pt x="2672" y="638"/>
                  <a:pt x="2640" y="629"/>
                  <a:pt x="2640" y="629"/>
                </a:cubicBezTo>
                <a:cubicBezTo>
                  <a:pt x="2632" y="621"/>
                  <a:pt x="2624" y="612"/>
                  <a:pt x="2616" y="605"/>
                </a:cubicBezTo>
                <a:cubicBezTo>
                  <a:pt x="2608" y="598"/>
                  <a:pt x="2596" y="597"/>
                  <a:pt x="2592" y="589"/>
                </a:cubicBezTo>
                <a:cubicBezTo>
                  <a:pt x="2582" y="569"/>
                  <a:pt x="2588" y="543"/>
                  <a:pt x="2576" y="525"/>
                </a:cubicBezTo>
                <a:cubicBezTo>
                  <a:pt x="2555" y="493"/>
                  <a:pt x="2563" y="510"/>
                  <a:pt x="2552" y="477"/>
                </a:cubicBezTo>
                <a:cubicBezTo>
                  <a:pt x="2645" y="458"/>
                  <a:pt x="2750" y="499"/>
                  <a:pt x="2832" y="445"/>
                </a:cubicBezTo>
                <a:cubicBezTo>
                  <a:pt x="2824" y="380"/>
                  <a:pt x="2823" y="324"/>
                  <a:pt x="2776" y="277"/>
                </a:cubicBezTo>
                <a:cubicBezTo>
                  <a:pt x="2752" y="207"/>
                  <a:pt x="2758" y="218"/>
                  <a:pt x="2680" y="205"/>
                </a:cubicBezTo>
                <a:cubicBezTo>
                  <a:pt x="2605" y="167"/>
                  <a:pt x="2512" y="165"/>
                  <a:pt x="2432" y="141"/>
                </a:cubicBezTo>
                <a:cubicBezTo>
                  <a:pt x="2355" y="117"/>
                  <a:pt x="2285" y="83"/>
                  <a:pt x="2208" y="61"/>
                </a:cubicBezTo>
                <a:cubicBezTo>
                  <a:pt x="2117" y="0"/>
                  <a:pt x="1940" y="71"/>
                  <a:pt x="1832" y="93"/>
                </a:cubicBezTo>
                <a:cubicBezTo>
                  <a:pt x="1803" y="115"/>
                  <a:pt x="1761" y="131"/>
                  <a:pt x="1736" y="157"/>
                </a:cubicBezTo>
                <a:cubicBezTo>
                  <a:pt x="1726" y="166"/>
                  <a:pt x="1721" y="180"/>
                  <a:pt x="1712" y="189"/>
                </a:cubicBezTo>
                <a:cubicBezTo>
                  <a:pt x="1697" y="201"/>
                  <a:pt x="1664" y="221"/>
                  <a:pt x="1664" y="221"/>
                </a:cubicBezTo>
                <a:cubicBezTo>
                  <a:pt x="1617" y="314"/>
                  <a:pt x="1685" y="190"/>
                  <a:pt x="1616" y="277"/>
                </a:cubicBezTo>
                <a:cubicBezTo>
                  <a:pt x="1602" y="293"/>
                  <a:pt x="1597" y="316"/>
                  <a:pt x="1584" y="333"/>
                </a:cubicBezTo>
                <a:cubicBezTo>
                  <a:pt x="1565" y="356"/>
                  <a:pt x="1520" y="397"/>
                  <a:pt x="1520" y="397"/>
                </a:cubicBezTo>
                <a:cubicBezTo>
                  <a:pt x="1522" y="404"/>
                  <a:pt x="1542" y="443"/>
                  <a:pt x="1512" y="445"/>
                </a:cubicBezTo>
                <a:cubicBezTo>
                  <a:pt x="1426" y="450"/>
                  <a:pt x="1341" y="439"/>
                  <a:pt x="1256" y="437"/>
                </a:cubicBezTo>
                <a:cubicBezTo>
                  <a:pt x="1235" y="437"/>
                  <a:pt x="1073" y="440"/>
                  <a:pt x="1016" y="453"/>
                </a:cubicBezTo>
                <a:cubicBezTo>
                  <a:pt x="964" y="464"/>
                  <a:pt x="934" y="489"/>
                  <a:pt x="888" y="509"/>
                </a:cubicBezTo>
                <a:cubicBezTo>
                  <a:pt x="867" y="517"/>
                  <a:pt x="809" y="530"/>
                  <a:pt x="800" y="533"/>
                </a:cubicBezTo>
                <a:cubicBezTo>
                  <a:pt x="739" y="573"/>
                  <a:pt x="659" y="521"/>
                  <a:pt x="608" y="573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36" name="Rectangle 12"/>
          <p:cNvSpPr>
            <a:spLocks noChangeArrowheads="1"/>
          </p:cNvSpPr>
          <p:nvPr/>
        </p:nvSpPr>
        <p:spPr bwMode="auto">
          <a:xfrm>
            <a:off x="5715000" y="92075"/>
            <a:ext cx="21383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pPr algn="r"/>
            <a:r>
              <a:rPr lang="en-US" sz="2000">
                <a:solidFill>
                  <a:srgbClr val="00FF00"/>
                </a:solidFill>
                <a:latin typeface="Verdana" charset="0"/>
              </a:rPr>
              <a:t>Oak tree seedlings</a:t>
            </a:r>
            <a:endParaRPr lang="en-US" sz="160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95245" name="Line 13"/>
          <p:cNvSpPr>
            <a:spLocks noChangeShapeType="1"/>
          </p:cNvSpPr>
          <p:nvPr/>
        </p:nvSpPr>
        <p:spPr bwMode="auto">
          <a:xfrm>
            <a:off x="7886700" y="228600"/>
            <a:ext cx="12700" cy="115570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246" name="AutoShape 1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3A475D22-AD49-7647-957B-5DCBEFC34486}" type="slidenum">
              <a:rPr lang="en-US">
                <a:latin typeface="Verdana" charset="0"/>
              </a:rPr>
              <a:pPr/>
              <a:t>129</a:t>
            </a:fld>
            <a:endParaRPr lang="en-US">
              <a:latin typeface="Verdana" charset="0"/>
            </a:endParaRPr>
          </a:p>
        </p:txBody>
      </p:sp>
      <p:sp>
        <p:nvSpPr>
          <p:cNvPr id="96259" name="Rectangle 2"/>
          <p:cNvSpPr>
            <a:spLocks noChangeArrowheads="1"/>
          </p:cNvSpPr>
          <p:nvPr/>
        </p:nvSpPr>
        <p:spPr bwMode="auto">
          <a:xfrm>
            <a:off x="0" y="1297150"/>
            <a:ext cx="2570163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6260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6261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62" name="Rectangle 5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7</a:t>
            </a:r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241300" y="1514475"/>
            <a:ext cx="2138363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Is this poison ivy?</a:t>
            </a:r>
            <a:endParaRPr lang="en-US" sz="1600">
              <a:latin typeface="Verdana" charset="0"/>
            </a:endParaRPr>
          </a:p>
        </p:txBody>
      </p:sp>
      <p:pic>
        <p:nvPicPr>
          <p:cNvPr id="104456" name="Picture 8" descr="three stalk.jpg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6850" y="912813"/>
            <a:ext cx="6173788" cy="5145087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96265" name="AutoShape 1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nfusion-2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16" y="1615179"/>
            <a:ext cx="6802673" cy="4519897"/>
          </a:xfrm>
          <a:prstGeom prst="rect">
            <a:avLst/>
          </a:prstGeom>
        </p:spPr>
      </p:pic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13</a:t>
            </a:fld>
            <a:endParaRPr lang="en-US">
              <a:latin typeface="Verdana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1117600" y="355600"/>
            <a:ext cx="6718300" cy="64770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algn="ctr" eaLnBrk="1" hangingPunct="1">
              <a:defRPr/>
            </a:pPr>
            <a:r>
              <a:rPr lang="en-US" sz="3600" dirty="0"/>
              <a:t>Confusion #2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8400" y="1731441"/>
            <a:ext cx="1524000" cy="224676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149F40"/>
                </a:solidFill>
                <a:latin typeface="+mn-lt"/>
              </a:rPr>
              <a:t>Eastern Poison Ivy:</a:t>
            </a:r>
          </a:p>
          <a:p>
            <a:pPr algn="r"/>
            <a:endParaRPr lang="en-US" sz="2000" dirty="0">
              <a:solidFill>
                <a:srgbClr val="149F40"/>
              </a:solidFill>
              <a:latin typeface="+mn-lt"/>
            </a:endParaRPr>
          </a:p>
          <a:p>
            <a:pPr algn="r"/>
            <a:r>
              <a:rPr lang="en-US" sz="2000" dirty="0">
                <a:solidFill>
                  <a:srgbClr val="149F40"/>
                </a:solidFill>
                <a:latin typeface="+mn-lt"/>
              </a:rPr>
              <a:t>Climbs</a:t>
            </a:r>
            <a:br>
              <a:rPr lang="en-US" sz="2000" dirty="0">
                <a:solidFill>
                  <a:srgbClr val="149F40"/>
                </a:solidFill>
                <a:latin typeface="+mn-lt"/>
              </a:rPr>
            </a:br>
            <a:r>
              <a:rPr lang="en-US" sz="2000" dirty="0">
                <a:solidFill>
                  <a:srgbClr val="149F40"/>
                </a:solidFill>
                <a:latin typeface="+mn-lt"/>
              </a:rPr>
              <a:t>Really</a:t>
            </a:r>
            <a:br>
              <a:rPr lang="en-US" sz="2000" dirty="0">
                <a:solidFill>
                  <a:srgbClr val="149F40"/>
                </a:solidFill>
                <a:latin typeface="+mn-lt"/>
              </a:rPr>
            </a:br>
            <a:r>
              <a:rPr lang="en-US" sz="2000" dirty="0">
                <a:solidFill>
                  <a:srgbClr val="149F40"/>
                </a:solidFill>
                <a:latin typeface="+mn-lt"/>
              </a:rPr>
              <a:t>Well!</a:t>
            </a:r>
          </a:p>
        </p:txBody>
      </p:sp>
      <p:pic>
        <p:nvPicPr>
          <p:cNvPr id="6" name="Picture 5" descr="6-5-13-14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72" y="3958494"/>
            <a:ext cx="1664970" cy="1752600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pic>
        <p:nvPicPr>
          <p:cNvPr id="14" name="Picture 1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7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9199" y="3958494"/>
            <a:ext cx="1612900" cy="1612900"/>
          </a:xfrm>
          <a:prstGeom prst="rect">
            <a:avLst/>
          </a:prstGeom>
          <a:noFill/>
          <a:ln w="28575" cmpd="sng">
            <a:solidFill>
              <a:schemeClr val="accent5"/>
            </a:solidFill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117230" y="1731441"/>
            <a:ext cx="1524000" cy="224676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6600"/>
                </a:solidFill>
                <a:latin typeface="+mn-lt"/>
              </a:rPr>
              <a:t>WesternPoison</a:t>
            </a:r>
            <a:r>
              <a:rPr lang="en-US" sz="2000" dirty="0">
                <a:solidFill>
                  <a:srgbClr val="FF6600"/>
                </a:solidFill>
                <a:latin typeface="+mn-lt"/>
              </a:rPr>
              <a:t> Ivy:</a:t>
            </a:r>
          </a:p>
          <a:p>
            <a:endParaRPr lang="en-US" sz="2000" dirty="0">
              <a:solidFill>
                <a:srgbClr val="FF6600"/>
              </a:solidFill>
              <a:latin typeface="+mn-lt"/>
            </a:endParaRPr>
          </a:p>
          <a:p>
            <a:r>
              <a:rPr lang="en-US" sz="2000" dirty="0">
                <a:solidFill>
                  <a:srgbClr val="FF6600"/>
                </a:solidFill>
                <a:latin typeface="+mn-lt"/>
              </a:rPr>
              <a:t>Does NOT Climb!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18040" y="1187938"/>
            <a:ext cx="2478781" cy="68775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+mn-lt"/>
              </a:rPr>
              <a:t>But they overlap AND interbreed!</a:t>
            </a:r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5190718" y="1804051"/>
            <a:ext cx="175846" cy="199292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>
            <a:off x="5343118" y="1956451"/>
            <a:ext cx="1202267" cy="151488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" name="Straight Arrow Connector 17"/>
          <p:cNvCxnSpPr/>
          <p:nvPr/>
        </p:nvCxnSpPr>
        <p:spPr bwMode="auto">
          <a:xfrm>
            <a:off x="5425179" y="1654256"/>
            <a:ext cx="1875693" cy="119835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2675467" y="5619261"/>
            <a:ext cx="2977662" cy="68775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+mn-lt"/>
              </a:rPr>
              <a:t>So it may not matter which is which.</a:t>
            </a:r>
          </a:p>
        </p:txBody>
      </p:sp>
    </p:spTree>
    <p:extLst>
      <p:ext uri="{BB962C8B-B14F-4D97-AF65-F5344CB8AC3E}">
        <p14:creationId xmlns:p14="http://schemas.microsoft.com/office/powerpoint/2010/main" val="2869049126"/>
      </p:ext>
    </p:extLst>
  </p:cSld>
  <p:clrMapOvr>
    <a:masterClrMapping/>
  </p:clrMapOvr>
  <p:transition>
    <p:wipe dir="r"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3175FA2B-E035-5745-8F0E-68FBA2AC9E31}" type="slidenum">
              <a:rPr lang="en-US">
                <a:latin typeface="Verdana" charset="0"/>
              </a:rPr>
              <a:pPr/>
              <a:t>130</a:t>
            </a:fld>
            <a:endParaRPr lang="en-US">
              <a:latin typeface="Verdana" charset="0"/>
            </a:endParaRPr>
          </a:p>
        </p:txBody>
      </p:sp>
      <p:sp>
        <p:nvSpPr>
          <p:cNvPr id="97283" name="Rectangle 2"/>
          <p:cNvSpPr>
            <a:spLocks noChangeArrowheads="1"/>
          </p:cNvSpPr>
          <p:nvPr/>
        </p:nvSpPr>
        <p:spPr bwMode="auto">
          <a:xfrm>
            <a:off x="0" y="12398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284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285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286" name="Rectangle 5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7</a:t>
            </a:r>
          </a:p>
        </p:txBody>
      </p:sp>
      <p:sp>
        <p:nvSpPr>
          <p:cNvPr id="97287" name="Rectangle 8"/>
          <p:cNvSpPr>
            <a:spLocks noChangeArrowheads="1"/>
          </p:cNvSpPr>
          <p:nvPr/>
        </p:nvSpPr>
        <p:spPr bwMode="auto">
          <a:xfrm>
            <a:off x="368300" y="1489075"/>
            <a:ext cx="1865313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Notice that it comes up in three neat stalks, all branching from the same point.</a:t>
            </a:r>
          </a:p>
          <a:p>
            <a:endParaRPr lang="en-US" sz="16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Poison ivy grows with alternating branches.</a:t>
            </a:r>
            <a:br>
              <a:rPr lang="en-US" sz="1600" dirty="0">
                <a:latin typeface="Verdana" charset="0"/>
              </a:rPr>
            </a:br>
            <a:endParaRPr lang="en-US" sz="1600" dirty="0">
              <a:latin typeface="Verdana" charset="0"/>
            </a:endParaRPr>
          </a:p>
        </p:txBody>
      </p:sp>
      <p:pic>
        <p:nvPicPr>
          <p:cNvPr id="105481" name="Picture 9" descr="&#10;not three.jpg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5263" y="2246313"/>
            <a:ext cx="4770437" cy="3976687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pic>
        <p:nvPicPr>
          <p:cNvPr id="105479" name="Picture 7" descr="three stalk.jpg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6550" y="265113"/>
            <a:ext cx="2897188" cy="2414587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5482" name="Rectangle 10"/>
          <p:cNvSpPr>
            <a:spLocks noChangeArrowheads="1"/>
          </p:cNvSpPr>
          <p:nvPr/>
        </p:nvSpPr>
        <p:spPr bwMode="auto">
          <a:xfrm>
            <a:off x="1574800" y="4702175"/>
            <a:ext cx="20113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Verdana" charset="0"/>
              </a:rPr>
              <a:t>Poison ivy</a:t>
            </a:r>
            <a:endParaRPr lang="en-US" sz="1600">
              <a:solidFill>
                <a:srgbClr val="FF0000"/>
              </a:solidFill>
              <a:latin typeface="Verdana" charset="0"/>
            </a:endParaRPr>
          </a:p>
        </p:txBody>
      </p:sp>
      <p:sp>
        <p:nvSpPr>
          <p:cNvPr id="97291" name="Line 11"/>
          <p:cNvSpPr>
            <a:spLocks noChangeShapeType="1"/>
          </p:cNvSpPr>
          <p:nvPr/>
        </p:nvSpPr>
        <p:spPr bwMode="auto">
          <a:xfrm>
            <a:off x="1663700" y="5105400"/>
            <a:ext cx="42291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84" name="Rectangle 12"/>
          <p:cNvSpPr>
            <a:spLocks noChangeArrowheads="1"/>
          </p:cNvSpPr>
          <p:nvPr/>
        </p:nvSpPr>
        <p:spPr bwMode="auto">
          <a:xfrm>
            <a:off x="5892800" y="422275"/>
            <a:ext cx="2138363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FF00"/>
                </a:solidFill>
                <a:latin typeface="Verdana" charset="0"/>
              </a:rPr>
              <a:t>Not poison ivy</a:t>
            </a:r>
            <a:endParaRPr lang="en-US" sz="160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97293" name="Line 13"/>
          <p:cNvSpPr>
            <a:spLocks noChangeShapeType="1"/>
          </p:cNvSpPr>
          <p:nvPr/>
        </p:nvSpPr>
        <p:spPr bwMode="auto">
          <a:xfrm flipH="1">
            <a:off x="5994400" y="1181100"/>
            <a:ext cx="1422400" cy="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294" name="AutoShape 1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BFBD61A-E0B2-5F43-8EAF-71363276B689}" type="slidenum">
              <a:rPr lang="en-US">
                <a:latin typeface="Verdana" charset="0"/>
              </a:rPr>
              <a:pPr/>
              <a:t>131</a:t>
            </a:fld>
            <a:endParaRPr lang="en-US">
              <a:latin typeface="Verdana" charset="0"/>
            </a:endParaRPr>
          </a:p>
        </p:txBody>
      </p:sp>
      <p:sp>
        <p:nvSpPr>
          <p:cNvPr id="98307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8308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8309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310" name="Rectangle 5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8</a:t>
            </a:r>
          </a:p>
        </p:txBody>
      </p:sp>
      <p:sp>
        <p:nvSpPr>
          <p:cNvPr id="98311" name="Rectangle 6"/>
          <p:cNvSpPr>
            <a:spLocks noChangeArrowheads="1"/>
          </p:cNvSpPr>
          <p:nvPr/>
        </p:nvSpPr>
        <p:spPr bwMode="auto">
          <a:xfrm>
            <a:off x="241300" y="1514475"/>
            <a:ext cx="21383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Well?</a:t>
            </a:r>
            <a:endParaRPr lang="en-US" sz="1600">
              <a:latin typeface="Verdana" charset="0"/>
            </a:endParaRPr>
          </a:p>
        </p:txBody>
      </p:sp>
      <p:pic>
        <p:nvPicPr>
          <p:cNvPr id="106504" name="Picture 8" descr="&#10;pretty.jpg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241300"/>
            <a:ext cx="4941887" cy="5930900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98313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5956AA65-77F6-EA43-BF1A-5C607350B99B}" type="slidenum">
              <a:rPr lang="en-US">
                <a:latin typeface="Verdana" charset="0"/>
              </a:rPr>
              <a:pPr/>
              <a:t>132</a:t>
            </a:fld>
            <a:endParaRPr lang="en-US">
              <a:latin typeface="Verdana" charset="0"/>
            </a:endParaRPr>
          </a:p>
        </p:txBody>
      </p:sp>
      <p:sp>
        <p:nvSpPr>
          <p:cNvPr id="99331" name="Rectangle 2"/>
          <p:cNvSpPr>
            <a:spLocks noChangeArrowheads="1"/>
          </p:cNvSpPr>
          <p:nvPr/>
        </p:nvSpPr>
        <p:spPr bwMode="auto">
          <a:xfrm>
            <a:off x="0" y="12779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332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333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34" name="Rectangle 5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8</a:t>
            </a:r>
          </a:p>
        </p:txBody>
      </p:sp>
      <p:pic>
        <p:nvPicPr>
          <p:cNvPr id="107527" name="Picture 7" descr="&#10;pretty.jpg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241300"/>
            <a:ext cx="4941887" cy="5930900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7528" name="Rectangle 8"/>
          <p:cNvSpPr>
            <a:spLocks noChangeArrowheads="1"/>
          </p:cNvSpPr>
          <p:nvPr/>
        </p:nvSpPr>
        <p:spPr bwMode="auto">
          <a:xfrm>
            <a:off x="215900" y="1514475"/>
            <a:ext cx="2011363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Verdana" charset="0"/>
              </a:rPr>
              <a:t>All poison ivy except for three plants</a:t>
            </a:r>
            <a:endParaRPr lang="en-US" sz="1600">
              <a:solidFill>
                <a:srgbClr val="FF0000"/>
              </a:solidFill>
              <a:latin typeface="Verdana" charset="0"/>
            </a:endParaRPr>
          </a:p>
        </p:txBody>
      </p:sp>
      <p:sp>
        <p:nvSpPr>
          <p:cNvPr id="99337" name="Line 9"/>
          <p:cNvSpPr>
            <a:spLocks noChangeShapeType="1"/>
          </p:cNvSpPr>
          <p:nvPr/>
        </p:nvSpPr>
        <p:spPr bwMode="auto">
          <a:xfrm>
            <a:off x="266700" y="2882900"/>
            <a:ext cx="24892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38" name="Freeform 13"/>
          <p:cNvSpPr>
            <a:spLocks/>
          </p:cNvSpPr>
          <p:nvPr/>
        </p:nvSpPr>
        <p:spPr bwMode="auto">
          <a:xfrm>
            <a:off x="6132513" y="2897188"/>
            <a:ext cx="1622425" cy="1538287"/>
          </a:xfrm>
          <a:custGeom>
            <a:avLst/>
            <a:gdLst>
              <a:gd name="T0" fmla="*/ 599488 w 1023"/>
              <a:gd name="T1" fmla="*/ 277812 h 969"/>
              <a:gd name="T2" fmla="*/ 1170430 w 1023"/>
              <a:gd name="T3" fmla="*/ 341312 h 969"/>
              <a:gd name="T4" fmla="*/ 1195805 w 1023"/>
              <a:gd name="T5" fmla="*/ 379412 h 969"/>
              <a:gd name="T6" fmla="*/ 1233868 w 1023"/>
              <a:gd name="T7" fmla="*/ 392112 h 969"/>
              <a:gd name="T8" fmla="*/ 1259243 w 1023"/>
              <a:gd name="T9" fmla="*/ 481012 h 969"/>
              <a:gd name="T10" fmla="*/ 1246555 w 1023"/>
              <a:gd name="T11" fmla="*/ 582612 h 969"/>
              <a:gd name="T12" fmla="*/ 1297306 w 1023"/>
              <a:gd name="T13" fmla="*/ 608012 h 969"/>
              <a:gd name="T14" fmla="*/ 1462244 w 1023"/>
              <a:gd name="T15" fmla="*/ 658812 h 969"/>
              <a:gd name="T16" fmla="*/ 1576433 w 1023"/>
              <a:gd name="T17" fmla="*/ 722312 h 969"/>
              <a:gd name="T18" fmla="*/ 1538370 w 1023"/>
              <a:gd name="T19" fmla="*/ 887412 h 969"/>
              <a:gd name="T20" fmla="*/ 1474932 w 1023"/>
              <a:gd name="T21" fmla="*/ 874712 h 969"/>
              <a:gd name="T22" fmla="*/ 1436869 w 1023"/>
              <a:gd name="T23" fmla="*/ 862012 h 969"/>
              <a:gd name="T24" fmla="*/ 1424181 w 1023"/>
              <a:gd name="T25" fmla="*/ 912812 h 969"/>
              <a:gd name="T26" fmla="*/ 1474932 w 1023"/>
              <a:gd name="T27" fmla="*/ 1014412 h 969"/>
              <a:gd name="T28" fmla="*/ 1500307 w 1023"/>
              <a:gd name="T29" fmla="*/ 1128712 h 969"/>
              <a:gd name="T30" fmla="*/ 1487619 w 1023"/>
              <a:gd name="T31" fmla="*/ 1192212 h 969"/>
              <a:gd name="T32" fmla="*/ 1183117 w 1023"/>
              <a:gd name="T33" fmla="*/ 1065212 h 969"/>
              <a:gd name="T34" fmla="*/ 1106992 w 1023"/>
              <a:gd name="T35" fmla="*/ 1166812 h 969"/>
              <a:gd name="T36" fmla="*/ 1081617 w 1023"/>
              <a:gd name="T37" fmla="*/ 1243012 h 969"/>
              <a:gd name="T38" fmla="*/ 1030866 w 1023"/>
              <a:gd name="T39" fmla="*/ 1293812 h 969"/>
              <a:gd name="T40" fmla="*/ 967428 w 1023"/>
              <a:gd name="T41" fmla="*/ 1420812 h 969"/>
              <a:gd name="T42" fmla="*/ 802490 w 1023"/>
              <a:gd name="T43" fmla="*/ 1471612 h 969"/>
              <a:gd name="T44" fmla="*/ 599488 w 1023"/>
              <a:gd name="T45" fmla="*/ 1484312 h 969"/>
              <a:gd name="T46" fmla="*/ 574113 w 1023"/>
              <a:gd name="T47" fmla="*/ 1408112 h 969"/>
              <a:gd name="T48" fmla="*/ 523363 w 1023"/>
              <a:gd name="T49" fmla="*/ 1395412 h 969"/>
              <a:gd name="T50" fmla="*/ 459925 w 1023"/>
              <a:gd name="T51" fmla="*/ 1281112 h 969"/>
              <a:gd name="T52" fmla="*/ 396487 w 1023"/>
              <a:gd name="T53" fmla="*/ 1166812 h 969"/>
              <a:gd name="T54" fmla="*/ 307674 w 1023"/>
              <a:gd name="T55" fmla="*/ 1077912 h 969"/>
              <a:gd name="T56" fmla="*/ 294986 w 1023"/>
              <a:gd name="T57" fmla="*/ 1039812 h 969"/>
              <a:gd name="T58" fmla="*/ 282299 w 1023"/>
              <a:gd name="T59" fmla="*/ 887412 h 969"/>
              <a:gd name="T60" fmla="*/ 206173 w 1023"/>
              <a:gd name="T61" fmla="*/ 823912 h 969"/>
              <a:gd name="T62" fmla="*/ 130048 w 1023"/>
              <a:gd name="T63" fmla="*/ 798512 h 969"/>
              <a:gd name="T64" fmla="*/ 130048 w 1023"/>
              <a:gd name="T65" fmla="*/ 658812 h 969"/>
              <a:gd name="T66" fmla="*/ 41235 w 1023"/>
              <a:gd name="T67" fmla="*/ 557212 h 969"/>
              <a:gd name="T68" fmla="*/ 79297 w 1023"/>
              <a:gd name="T69" fmla="*/ 277812 h 969"/>
              <a:gd name="T70" fmla="*/ 244236 w 1023"/>
              <a:gd name="T71" fmla="*/ 49212 h 969"/>
              <a:gd name="T72" fmla="*/ 294986 w 1023"/>
              <a:gd name="T73" fmla="*/ 61912 h 969"/>
              <a:gd name="T74" fmla="*/ 396487 w 1023"/>
              <a:gd name="T75" fmla="*/ 163512 h 969"/>
              <a:gd name="T76" fmla="*/ 472613 w 1023"/>
              <a:gd name="T77" fmla="*/ 214312 h 969"/>
              <a:gd name="T78" fmla="*/ 510675 w 1023"/>
              <a:gd name="T79" fmla="*/ 252412 h 969"/>
              <a:gd name="T80" fmla="*/ 574113 w 1023"/>
              <a:gd name="T81" fmla="*/ 265112 h 969"/>
              <a:gd name="T82" fmla="*/ 599488 w 1023"/>
              <a:gd name="T83" fmla="*/ 277812 h 96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23"/>
              <a:gd name="T127" fmla="*/ 0 h 969"/>
              <a:gd name="T128" fmla="*/ 1023 w 1023"/>
              <a:gd name="T129" fmla="*/ 969 h 969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23" h="969">
                <a:moveTo>
                  <a:pt x="378" y="175"/>
                </a:moveTo>
                <a:cubicBezTo>
                  <a:pt x="451" y="178"/>
                  <a:pt x="641" y="150"/>
                  <a:pt x="738" y="215"/>
                </a:cubicBezTo>
                <a:cubicBezTo>
                  <a:pt x="743" y="223"/>
                  <a:pt x="746" y="232"/>
                  <a:pt x="754" y="239"/>
                </a:cubicBezTo>
                <a:cubicBezTo>
                  <a:pt x="760" y="244"/>
                  <a:pt x="772" y="240"/>
                  <a:pt x="778" y="247"/>
                </a:cubicBezTo>
                <a:cubicBezTo>
                  <a:pt x="790" y="262"/>
                  <a:pt x="787" y="284"/>
                  <a:pt x="794" y="303"/>
                </a:cubicBezTo>
                <a:cubicBezTo>
                  <a:pt x="791" y="324"/>
                  <a:pt x="779" y="346"/>
                  <a:pt x="786" y="367"/>
                </a:cubicBezTo>
                <a:cubicBezTo>
                  <a:pt x="789" y="378"/>
                  <a:pt x="806" y="378"/>
                  <a:pt x="818" y="383"/>
                </a:cubicBezTo>
                <a:cubicBezTo>
                  <a:pt x="852" y="395"/>
                  <a:pt x="887" y="403"/>
                  <a:pt x="922" y="415"/>
                </a:cubicBezTo>
                <a:cubicBezTo>
                  <a:pt x="948" y="423"/>
                  <a:pt x="994" y="455"/>
                  <a:pt x="994" y="455"/>
                </a:cubicBezTo>
                <a:cubicBezTo>
                  <a:pt x="1008" y="498"/>
                  <a:pt x="1023" y="541"/>
                  <a:pt x="970" y="559"/>
                </a:cubicBezTo>
                <a:cubicBezTo>
                  <a:pt x="956" y="556"/>
                  <a:pt x="943" y="554"/>
                  <a:pt x="930" y="551"/>
                </a:cubicBezTo>
                <a:cubicBezTo>
                  <a:pt x="921" y="548"/>
                  <a:pt x="912" y="537"/>
                  <a:pt x="906" y="543"/>
                </a:cubicBezTo>
                <a:cubicBezTo>
                  <a:pt x="897" y="549"/>
                  <a:pt x="900" y="564"/>
                  <a:pt x="898" y="575"/>
                </a:cubicBezTo>
                <a:cubicBezTo>
                  <a:pt x="922" y="672"/>
                  <a:pt x="883" y="534"/>
                  <a:pt x="930" y="639"/>
                </a:cubicBezTo>
                <a:cubicBezTo>
                  <a:pt x="939" y="661"/>
                  <a:pt x="940" y="687"/>
                  <a:pt x="946" y="711"/>
                </a:cubicBezTo>
                <a:cubicBezTo>
                  <a:pt x="943" y="724"/>
                  <a:pt x="950" y="745"/>
                  <a:pt x="938" y="751"/>
                </a:cubicBezTo>
                <a:cubicBezTo>
                  <a:pt x="883" y="775"/>
                  <a:pt x="799" y="688"/>
                  <a:pt x="746" y="671"/>
                </a:cubicBezTo>
                <a:cubicBezTo>
                  <a:pt x="720" y="696"/>
                  <a:pt x="714" y="698"/>
                  <a:pt x="698" y="735"/>
                </a:cubicBezTo>
                <a:cubicBezTo>
                  <a:pt x="691" y="750"/>
                  <a:pt x="682" y="783"/>
                  <a:pt x="682" y="783"/>
                </a:cubicBezTo>
                <a:cubicBezTo>
                  <a:pt x="697" y="829"/>
                  <a:pt x="693" y="790"/>
                  <a:pt x="650" y="815"/>
                </a:cubicBezTo>
                <a:cubicBezTo>
                  <a:pt x="627" y="828"/>
                  <a:pt x="625" y="876"/>
                  <a:pt x="610" y="895"/>
                </a:cubicBezTo>
                <a:cubicBezTo>
                  <a:pt x="588" y="921"/>
                  <a:pt x="535" y="922"/>
                  <a:pt x="506" y="927"/>
                </a:cubicBezTo>
                <a:cubicBezTo>
                  <a:pt x="463" y="955"/>
                  <a:pt x="452" y="969"/>
                  <a:pt x="378" y="935"/>
                </a:cubicBezTo>
                <a:cubicBezTo>
                  <a:pt x="362" y="927"/>
                  <a:pt x="378" y="891"/>
                  <a:pt x="362" y="887"/>
                </a:cubicBezTo>
                <a:cubicBezTo>
                  <a:pt x="351" y="884"/>
                  <a:pt x="340" y="881"/>
                  <a:pt x="330" y="879"/>
                </a:cubicBezTo>
                <a:cubicBezTo>
                  <a:pt x="321" y="852"/>
                  <a:pt x="290" y="807"/>
                  <a:pt x="290" y="807"/>
                </a:cubicBezTo>
                <a:cubicBezTo>
                  <a:pt x="280" y="770"/>
                  <a:pt x="281" y="756"/>
                  <a:pt x="250" y="735"/>
                </a:cubicBezTo>
                <a:cubicBezTo>
                  <a:pt x="213" y="679"/>
                  <a:pt x="236" y="693"/>
                  <a:pt x="194" y="679"/>
                </a:cubicBezTo>
                <a:cubicBezTo>
                  <a:pt x="191" y="671"/>
                  <a:pt x="187" y="663"/>
                  <a:pt x="186" y="655"/>
                </a:cubicBezTo>
                <a:cubicBezTo>
                  <a:pt x="181" y="623"/>
                  <a:pt x="186" y="590"/>
                  <a:pt x="178" y="559"/>
                </a:cubicBezTo>
                <a:cubicBezTo>
                  <a:pt x="175" y="549"/>
                  <a:pt x="139" y="523"/>
                  <a:pt x="130" y="519"/>
                </a:cubicBezTo>
                <a:cubicBezTo>
                  <a:pt x="114" y="512"/>
                  <a:pt x="82" y="503"/>
                  <a:pt x="82" y="503"/>
                </a:cubicBezTo>
                <a:cubicBezTo>
                  <a:pt x="49" y="453"/>
                  <a:pt x="73" y="503"/>
                  <a:pt x="82" y="415"/>
                </a:cubicBezTo>
                <a:cubicBezTo>
                  <a:pt x="84" y="388"/>
                  <a:pt x="41" y="366"/>
                  <a:pt x="26" y="351"/>
                </a:cubicBezTo>
                <a:cubicBezTo>
                  <a:pt x="0" y="288"/>
                  <a:pt x="1" y="223"/>
                  <a:pt x="50" y="175"/>
                </a:cubicBezTo>
                <a:cubicBezTo>
                  <a:pt x="59" y="0"/>
                  <a:pt x="7" y="12"/>
                  <a:pt x="154" y="31"/>
                </a:cubicBezTo>
                <a:cubicBezTo>
                  <a:pt x="164" y="32"/>
                  <a:pt x="175" y="36"/>
                  <a:pt x="186" y="39"/>
                </a:cubicBezTo>
                <a:cubicBezTo>
                  <a:pt x="213" y="57"/>
                  <a:pt x="226" y="82"/>
                  <a:pt x="250" y="103"/>
                </a:cubicBezTo>
                <a:cubicBezTo>
                  <a:pt x="264" y="115"/>
                  <a:pt x="284" y="121"/>
                  <a:pt x="298" y="135"/>
                </a:cubicBezTo>
                <a:cubicBezTo>
                  <a:pt x="306" y="143"/>
                  <a:pt x="311" y="153"/>
                  <a:pt x="322" y="159"/>
                </a:cubicBezTo>
                <a:cubicBezTo>
                  <a:pt x="334" y="165"/>
                  <a:pt x="348" y="164"/>
                  <a:pt x="362" y="167"/>
                </a:cubicBezTo>
                <a:cubicBezTo>
                  <a:pt x="389" y="185"/>
                  <a:pt x="392" y="189"/>
                  <a:pt x="378" y="175"/>
                </a:cubicBez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39" name="Freeform 14"/>
          <p:cNvSpPr>
            <a:spLocks/>
          </p:cNvSpPr>
          <p:nvPr/>
        </p:nvSpPr>
        <p:spPr bwMode="auto">
          <a:xfrm>
            <a:off x="3319463" y="1346200"/>
            <a:ext cx="3297237" cy="2219325"/>
          </a:xfrm>
          <a:custGeom>
            <a:avLst/>
            <a:gdLst>
              <a:gd name="T0" fmla="*/ 1328737 w 2077"/>
              <a:gd name="T1" fmla="*/ 736600 h 1398"/>
              <a:gd name="T2" fmla="*/ 1150937 w 2077"/>
              <a:gd name="T3" fmla="*/ 673100 h 1398"/>
              <a:gd name="T4" fmla="*/ 1036637 w 2077"/>
              <a:gd name="T5" fmla="*/ 622300 h 1398"/>
              <a:gd name="T6" fmla="*/ 706437 w 2077"/>
              <a:gd name="T7" fmla="*/ 571500 h 1398"/>
              <a:gd name="T8" fmla="*/ 427037 w 2077"/>
              <a:gd name="T9" fmla="*/ 647700 h 1398"/>
              <a:gd name="T10" fmla="*/ 350837 w 2077"/>
              <a:gd name="T11" fmla="*/ 749300 h 1398"/>
              <a:gd name="T12" fmla="*/ 261937 w 2077"/>
              <a:gd name="T13" fmla="*/ 838200 h 1398"/>
              <a:gd name="T14" fmla="*/ 134937 w 2077"/>
              <a:gd name="T15" fmla="*/ 952500 h 1398"/>
              <a:gd name="T16" fmla="*/ 7937 w 2077"/>
              <a:gd name="T17" fmla="*/ 1155700 h 1398"/>
              <a:gd name="T18" fmla="*/ 20637 w 2077"/>
              <a:gd name="T19" fmla="*/ 1231900 h 1398"/>
              <a:gd name="T20" fmla="*/ 109537 w 2077"/>
              <a:gd name="T21" fmla="*/ 1244600 h 1398"/>
              <a:gd name="T22" fmla="*/ 236537 w 2077"/>
              <a:gd name="T23" fmla="*/ 1282700 h 1398"/>
              <a:gd name="T24" fmla="*/ 338137 w 2077"/>
              <a:gd name="T25" fmla="*/ 1308100 h 1398"/>
              <a:gd name="T26" fmla="*/ 439737 w 2077"/>
              <a:gd name="T27" fmla="*/ 1397000 h 1398"/>
              <a:gd name="T28" fmla="*/ 312737 w 2077"/>
              <a:gd name="T29" fmla="*/ 1473200 h 1398"/>
              <a:gd name="T30" fmla="*/ 363537 w 2077"/>
              <a:gd name="T31" fmla="*/ 1917700 h 1398"/>
              <a:gd name="T32" fmla="*/ 414337 w 2077"/>
              <a:gd name="T33" fmla="*/ 1943100 h 1398"/>
              <a:gd name="T34" fmla="*/ 617537 w 2077"/>
              <a:gd name="T35" fmla="*/ 1993900 h 1398"/>
              <a:gd name="T36" fmla="*/ 757237 w 2077"/>
              <a:gd name="T37" fmla="*/ 2070100 h 1398"/>
              <a:gd name="T38" fmla="*/ 846137 w 2077"/>
              <a:gd name="T39" fmla="*/ 2108200 h 1398"/>
              <a:gd name="T40" fmla="*/ 1138237 w 2077"/>
              <a:gd name="T41" fmla="*/ 2209800 h 1398"/>
              <a:gd name="T42" fmla="*/ 1265237 w 2077"/>
              <a:gd name="T43" fmla="*/ 2197100 h 1398"/>
              <a:gd name="T44" fmla="*/ 1252537 w 2077"/>
              <a:gd name="T45" fmla="*/ 2133600 h 1398"/>
              <a:gd name="T46" fmla="*/ 1087437 w 2077"/>
              <a:gd name="T47" fmla="*/ 1866900 h 1398"/>
              <a:gd name="T48" fmla="*/ 1100137 w 2077"/>
              <a:gd name="T49" fmla="*/ 1625600 h 1398"/>
              <a:gd name="T50" fmla="*/ 1189037 w 2077"/>
              <a:gd name="T51" fmla="*/ 1536700 h 1398"/>
              <a:gd name="T52" fmla="*/ 1544637 w 2077"/>
              <a:gd name="T53" fmla="*/ 1549400 h 1398"/>
              <a:gd name="T54" fmla="*/ 1671637 w 2077"/>
              <a:gd name="T55" fmla="*/ 1600200 h 1398"/>
              <a:gd name="T56" fmla="*/ 1836737 w 2077"/>
              <a:gd name="T57" fmla="*/ 1651000 h 1398"/>
              <a:gd name="T58" fmla="*/ 1874837 w 2077"/>
              <a:gd name="T59" fmla="*/ 1676400 h 1398"/>
              <a:gd name="T60" fmla="*/ 1951037 w 2077"/>
              <a:gd name="T61" fmla="*/ 1701800 h 1398"/>
              <a:gd name="T62" fmla="*/ 1976437 w 2077"/>
              <a:gd name="T63" fmla="*/ 1663700 h 1398"/>
              <a:gd name="T64" fmla="*/ 1989137 w 2077"/>
              <a:gd name="T65" fmla="*/ 1625600 h 1398"/>
              <a:gd name="T66" fmla="*/ 2065337 w 2077"/>
              <a:gd name="T67" fmla="*/ 1574800 h 1398"/>
              <a:gd name="T68" fmla="*/ 2243137 w 2077"/>
              <a:gd name="T69" fmla="*/ 1447800 h 1398"/>
              <a:gd name="T70" fmla="*/ 2370137 w 2077"/>
              <a:gd name="T71" fmla="*/ 1333500 h 1398"/>
              <a:gd name="T72" fmla="*/ 2725737 w 2077"/>
              <a:gd name="T73" fmla="*/ 1397000 h 1398"/>
              <a:gd name="T74" fmla="*/ 2840037 w 2077"/>
              <a:gd name="T75" fmla="*/ 1371600 h 1398"/>
              <a:gd name="T76" fmla="*/ 2865437 w 2077"/>
              <a:gd name="T77" fmla="*/ 1270000 h 1398"/>
              <a:gd name="T78" fmla="*/ 2928937 w 2077"/>
              <a:gd name="T79" fmla="*/ 1168400 h 1398"/>
              <a:gd name="T80" fmla="*/ 3144837 w 2077"/>
              <a:gd name="T81" fmla="*/ 1231900 h 1398"/>
              <a:gd name="T82" fmla="*/ 3284537 w 2077"/>
              <a:gd name="T83" fmla="*/ 1206500 h 1398"/>
              <a:gd name="T84" fmla="*/ 3297237 w 2077"/>
              <a:gd name="T85" fmla="*/ 1168400 h 1398"/>
              <a:gd name="T86" fmla="*/ 3246437 w 2077"/>
              <a:gd name="T87" fmla="*/ 977900 h 1398"/>
              <a:gd name="T88" fmla="*/ 3195637 w 2077"/>
              <a:gd name="T89" fmla="*/ 965200 h 1398"/>
              <a:gd name="T90" fmla="*/ 3068637 w 2077"/>
              <a:gd name="T91" fmla="*/ 812800 h 1398"/>
              <a:gd name="T92" fmla="*/ 2801937 w 2077"/>
              <a:gd name="T93" fmla="*/ 711200 h 1398"/>
              <a:gd name="T94" fmla="*/ 2636837 w 2077"/>
              <a:gd name="T95" fmla="*/ 635000 h 1398"/>
              <a:gd name="T96" fmla="*/ 2319337 w 2077"/>
              <a:gd name="T97" fmla="*/ 673100 h 1398"/>
              <a:gd name="T98" fmla="*/ 2166937 w 2077"/>
              <a:gd name="T99" fmla="*/ 749300 h 1398"/>
              <a:gd name="T100" fmla="*/ 2128837 w 2077"/>
              <a:gd name="T101" fmla="*/ 762000 h 1398"/>
              <a:gd name="T102" fmla="*/ 2116137 w 2077"/>
              <a:gd name="T103" fmla="*/ 622300 h 1398"/>
              <a:gd name="T104" fmla="*/ 2192337 w 2077"/>
              <a:gd name="T105" fmla="*/ 546100 h 1398"/>
              <a:gd name="T106" fmla="*/ 2166937 w 2077"/>
              <a:gd name="T107" fmla="*/ 330200 h 1398"/>
              <a:gd name="T108" fmla="*/ 1798637 w 2077"/>
              <a:gd name="T109" fmla="*/ 0 h 1398"/>
              <a:gd name="T110" fmla="*/ 1582737 w 2077"/>
              <a:gd name="T111" fmla="*/ 38100 h 1398"/>
              <a:gd name="T112" fmla="*/ 1455737 w 2077"/>
              <a:gd name="T113" fmla="*/ 114300 h 1398"/>
              <a:gd name="T114" fmla="*/ 1392237 w 2077"/>
              <a:gd name="T115" fmla="*/ 165100 h 1398"/>
              <a:gd name="T116" fmla="*/ 1341437 w 2077"/>
              <a:gd name="T117" fmla="*/ 215900 h 1398"/>
              <a:gd name="T118" fmla="*/ 1125537 w 2077"/>
              <a:gd name="T119" fmla="*/ 406400 h 1398"/>
              <a:gd name="T120" fmla="*/ 1138237 w 2077"/>
              <a:gd name="T121" fmla="*/ 508000 h 1398"/>
              <a:gd name="T122" fmla="*/ 1277937 w 2077"/>
              <a:gd name="T123" fmla="*/ 698500 h 1398"/>
              <a:gd name="T124" fmla="*/ 1328737 w 2077"/>
              <a:gd name="T125" fmla="*/ 736600 h 13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077"/>
              <a:gd name="T190" fmla="*/ 0 h 1398"/>
              <a:gd name="T191" fmla="*/ 2077 w 2077"/>
              <a:gd name="T192" fmla="*/ 1398 h 139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077" h="1398">
                <a:moveTo>
                  <a:pt x="837" y="464"/>
                </a:moveTo>
                <a:cubicBezTo>
                  <a:pt x="797" y="454"/>
                  <a:pt x="760" y="444"/>
                  <a:pt x="725" y="424"/>
                </a:cubicBezTo>
                <a:cubicBezTo>
                  <a:pt x="696" y="407"/>
                  <a:pt x="693" y="395"/>
                  <a:pt x="653" y="392"/>
                </a:cubicBezTo>
                <a:cubicBezTo>
                  <a:pt x="581" y="386"/>
                  <a:pt x="513" y="382"/>
                  <a:pt x="445" y="360"/>
                </a:cubicBezTo>
                <a:cubicBezTo>
                  <a:pt x="381" y="370"/>
                  <a:pt x="332" y="397"/>
                  <a:pt x="269" y="408"/>
                </a:cubicBezTo>
                <a:cubicBezTo>
                  <a:pt x="240" y="427"/>
                  <a:pt x="239" y="443"/>
                  <a:pt x="221" y="472"/>
                </a:cubicBezTo>
                <a:cubicBezTo>
                  <a:pt x="208" y="520"/>
                  <a:pt x="204" y="501"/>
                  <a:pt x="165" y="528"/>
                </a:cubicBezTo>
                <a:cubicBezTo>
                  <a:pt x="152" y="564"/>
                  <a:pt x="113" y="567"/>
                  <a:pt x="85" y="600"/>
                </a:cubicBezTo>
                <a:cubicBezTo>
                  <a:pt x="49" y="640"/>
                  <a:pt x="24" y="679"/>
                  <a:pt x="5" y="728"/>
                </a:cubicBezTo>
                <a:cubicBezTo>
                  <a:pt x="7" y="744"/>
                  <a:pt x="0" y="765"/>
                  <a:pt x="13" y="776"/>
                </a:cubicBezTo>
                <a:cubicBezTo>
                  <a:pt x="27" y="788"/>
                  <a:pt x="50" y="780"/>
                  <a:pt x="69" y="784"/>
                </a:cubicBezTo>
                <a:cubicBezTo>
                  <a:pt x="115" y="792"/>
                  <a:pt x="93" y="794"/>
                  <a:pt x="149" y="808"/>
                </a:cubicBezTo>
                <a:cubicBezTo>
                  <a:pt x="170" y="813"/>
                  <a:pt x="213" y="824"/>
                  <a:pt x="213" y="824"/>
                </a:cubicBezTo>
                <a:cubicBezTo>
                  <a:pt x="268" y="861"/>
                  <a:pt x="250" y="840"/>
                  <a:pt x="277" y="880"/>
                </a:cubicBezTo>
                <a:cubicBezTo>
                  <a:pt x="240" y="889"/>
                  <a:pt x="209" y="889"/>
                  <a:pt x="197" y="928"/>
                </a:cubicBezTo>
                <a:cubicBezTo>
                  <a:pt x="265" y="1030"/>
                  <a:pt x="171" y="880"/>
                  <a:pt x="229" y="1208"/>
                </a:cubicBezTo>
                <a:cubicBezTo>
                  <a:pt x="231" y="1219"/>
                  <a:pt x="250" y="1219"/>
                  <a:pt x="261" y="1224"/>
                </a:cubicBezTo>
                <a:cubicBezTo>
                  <a:pt x="301" y="1241"/>
                  <a:pt x="346" y="1247"/>
                  <a:pt x="389" y="1256"/>
                </a:cubicBezTo>
                <a:cubicBezTo>
                  <a:pt x="419" y="1276"/>
                  <a:pt x="440" y="1294"/>
                  <a:pt x="477" y="1304"/>
                </a:cubicBezTo>
                <a:cubicBezTo>
                  <a:pt x="537" y="1344"/>
                  <a:pt x="460" y="1297"/>
                  <a:pt x="533" y="1328"/>
                </a:cubicBezTo>
                <a:cubicBezTo>
                  <a:pt x="593" y="1354"/>
                  <a:pt x="650" y="1380"/>
                  <a:pt x="717" y="1392"/>
                </a:cubicBezTo>
                <a:cubicBezTo>
                  <a:pt x="743" y="1389"/>
                  <a:pt x="774" y="1398"/>
                  <a:pt x="797" y="1384"/>
                </a:cubicBezTo>
                <a:cubicBezTo>
                  <a:pt x="808" y="1376"/>
                  <a:pt x="794" y="1356"/>
                  <a:pt x="789" y="1344"/>
                </a:cubicBezTo>
                <a:cubicBezTo>
                  <a:pt x="759" y="1280"/>
                  <a:pt x="706" y="1241"/>
                  <a:pt x="685" y="1176"/>
                </a:cubicBezTo>
                <a:cubicBezTo>
                  <a:pt x="687" y="1125"/>
                  <a:pt x="688" y="1074"/>
                  <a:pt x="693" y="1024"/>
                </a:cubicBezTo>
                <a:cubicBezTo>
                  <a:pt x="695" y="997"/>
                  <a:pt x="749" y="968"/>
                  <a:pt x="749" y="968"/>
                </a:cubicBezTo>
                <a:cubicBezTo>
                  <a:pt x="823" y="970"/>
                  <a:pt x="898" y="969"/>
                  <a:pt x="973" y="976"/>
                </a:cubicBezTo>
                <a:cubicBezTo>
                  <a:pt x="1009" y="979"/>
                  <a:pt x="1022" y="996"/>
                  <a:pt x="1053" y="1008"/>
                </a:cubicBezTo>
                <a:cubicBezTo>
                  <a:pt x="1104" y="1027"/>
                  <a:pt x="1114" y="1029"/>
                  <a:pt x="1157" y="1040"/>
                </a:cubicBezTo>
                <a:cubicBezTo>
                  <a:pt x="1165" y="1045"/>
                  <a:pt x="1172" y="1052"/>
                  <a:pt x="1181" y="1056"/>
                </a:cubicBezTo>
                <a:cubicBezTo>
                  <a:pt x="1196" y="1062"/>
                  <a:pt x="1229" y="1072"/>
                  <a:pt x="1229" y="1072"/>
                </a:cubicBezTo>
                <a:cubicBezTo>
                  <a:pt x="1234" y="1064"/>
                  <a:pt x="1240" y="1056"/>
                  <a:pt x="1245" y="1048"/>
                </a:cubicBezTo>
                <a:cubicBezTo>
                  <a:pt x="1248" y="1040"/>
                  <a:pt x="1247" y="1029"/>
                  <a:pt x="1253" y="1024"/>
                </a:cubicBezTo>
                <a:cubicBezTo>
                  <a:pt x="1266" y="1010"/>
                  <a:pt x="1301" y="992"/>
                  <a:pt x="1301" y="992"/>
                </a:cubicBezTo>
                <a:cubicBezTo>
                  <a:pt x="1317" y="941"/>
                  <a:pt x="1365" y="923"/>
                  <a:pt x="1413" y="912"/>
                </a:cubicBezTo>
                <a:cubicBezTo>
                  <a:pt x="1475" y="849"/>
                  <a:pt x="1447" y="870"/>
                  <a:pt x="1493" y="840"/>
                </a:cubicBezTo>
                <a:cubicBezTo>
                  <a:pt x="1664" y="848"/>
                  <a:pt x="1614" y="838"/>
                  <a:pt x="1717" y="880"/>
                </a:cubicBezTo>
                <a:cubicBezTo>
                  <a:pt x="1741" y="874"/>
                  <a:pt x="1770" y="880"/>
                  <a:pt x="1789" y="864"/>
                </a:cubicBezTo>
                <a:cubicBezTo>
                  <a:pt x="1805" y="849"/>
                  <a:pt x="1798" y="820"/>
                  <a:pt x="1805" y="800"/>
                </a:cubicBezTo>
                <a:cubicBezTo>
                  <a:pt x="1824" y="742"/>
                  <a:pt x="1806" y="761"/>
                  <a:pt x="1845" y="736"/>
                </a:cubicBezTo>
                <a:cubicBezTo>
                  <a:pt x="1922" y="745"/>
                  <a:pt x="1917" y="754"/>
                  <a:pt x="1981" y="776"/>
                </a:cubicBezTo>
                <a:cubicBezTo>
                  <a:pt x="2010" y="770"/>
                  <a:pt x="2041" y="771"/>
                  <a:pt x="2069" y="760"/>
                </a:cubicBezTo>
                <a:cubicBezTo>
                  <a:pt x="2076" y="756"/>
                  <a:pt x="2077" y="744"/>
                  <a:pt x="2077" y="736"/>
                </a:cubicBezTo>
                <a:cubicBezTo>
                  <a:pt x="2077" y="725"/>
                  <a:pt x="2065" y="632"/>
                  <a:pt x="2045" y="616"/>
                </a:cubicBezTo>
                <a:cubicBezTo>
                  <a:pt x="2036" y="609"/>
                  <a:pt x="2023" y="610"/>
                  <a:pt x="2013" y="608"/>
                </a:cubicBezTo>
                <a:cubicBezTo>
                  <a:pt x="1998" y="586"/>
                  <a:pt x="1959" y="520"/>
                  <a:pt x="1933" y="512"/>
                </a:cubicBezTo>
                <a:cubicBezTo>
                  <a:pt x="1878" y="493"/>
                  <a:pt x="1816" y="473"/>
                  <a:pt x="1765" y="448"/>
                </a:cubicBezTo>
                <a:cubicBezTo>
                  <a:pt x="1729" y="430"/>
                  <a:pt x="1700" y="409"/>
                  <a:pt x="1661" y="400"/>
                </a:cubicBezTo>
                <a:cubicBezTo>
                  <a:pt x="1625" y="401"/>
                  <a:pt x="1512" y="395"/>
                  <a:pt x="1461" y="424"/>
                </a:cubicBezTo>
                <a:cubicBezTo>
                  <a:pt x="1367" y="475"/>
                  <a:pt x="1458" y="440"/>
                  <a:pt x="1365" y="472"/>
                </a:cubicBezTo>
                <a:cubicBezTo>
                  <a:pt x="1357" y="474"/>
                  <a:pt x="1341" y="480"/>
                  <a:pt x="1341" y="480"/>
                </a:cubicBezTo>
                <a:cubicBezTo>
                  <a:pt x="1324" y="447"/>
                  <a:pt x="1310" y="433"/>
                  <a:pt x="1333" y="392"/>
                </a:cubicBezTo>
                <a:cubicBezTo>
                  <a:pt x="1343" y="372"/>
                  <a:pt x="1381" y="344"/>
                  <a:pt x="1381" y="344"/>
                </a:cubicBezTo>
                <a:cubicBezTo>
                  <a:pt x="1377" y="298"/>
                  <a:pt x="1390" y="245"/>
                  <a:pt x="1365" y="208"/>
                </a:cubicBezTo>
                <a:cubicBezTo>
                  <a:pt x="1310" y="125"/>
                  <a:pt x="1231" y="32"/>
                  <a:pt x="1133" y="0"/>
                </a:cubicBezTo>
                <a:cubicBezTo>
                  <a:pt x="1077" y="5"/>
                  <a:pt x="1046" y="11"/>
                  <a:pt x="997" y="24"/>
                </a:cubicBezTo>
                <a:cubicBezTo>
                  <a:pt x="969" y="51"/>
                  <a:pt x="954" y="62"/>
                  <a:pt x="917" y="72"/>
                </a:cubicBezTo>
                <a:cubicBezTo>
                  <a:pt x="903" y="82"/>
                  <a:pt x="889" y="92"/>
                  <a:pt x="877" y="104"/>
                </a:cubicBezTo>
                <a:cubicBezTo>
                  <a:pt x="865" y="114"/>
                  <a:pt x="856" y="126"/>
                  <a:pt x="845" y="136"/>
                </a:cubicBezTo>
                <a:cubicBezTo>
                  <a:pt x="799" y="173"/>
                  <a:pt x="742" y="206"/>
                  <a:pt x="709" y="256"/>
                </a:cubicBezTo>
                <a:cubicBezTo>
                  <a:pt x="711" y="277"/>
                  <a:pt x="711" y="299"/>
                  <a:pt x="717" y="320"/>
                </a:cubicBezTo>
                <a:cubicBezTo>
                  <a:pt x="729" y="366"/>
                  <a:pt x="779" y="401"/>
                  <a:pt x="805" y="440"/>
                </a:cubicBezTo>
                <a:cubicBezTo>
                  <a:pt x="815" y="480"/>
                  <a:pt x="802" y="475"/>
                  <a:pt x="837" y="464"/>
                </a:cubicBez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40" name="Freeform 15"/>
          <p:cNvSpPr>
            <a:spLocks/>
          </p:cNvSpPr>
          <p:nvPr/>
        </p:nvSpPr>
        <p:spPr bwMode="auto">
          <a:xfrm>
            <a:off x="4432300" y="3427413"/>
            <a:ext cx="1365250" cy="1136650"/>
          </a:xfrm>
          <a:custGeom>
            <a:avLst/>
            <a:gdLst>
              <a:gd name="T0" fmla="*/ 812800 w 860"/>
              <a:gd name="T1" fmla="*/ 52388 h 716"/>
              <a:gd name="T2" fmla="*/ 1308100 w 860"/>
              <a:gd name="T3" fmla="*/ 39688 h 716"/>
              <a:gd name="T4" fmla="*/ 1346200 w 860"/>
              <a:gd name="T5" fmla="*/ 52388 h 716"/>
              <a:gd name="T6" fmla="*/ 1346200 w 860"/>
              <a:gd name="T7" fmla="*/ 141288 h 716"/>
              <a:gd name="T8" fmla="*/ 1219200 w 860"/>
              <a:gd name="T9" fmla="*/ 192088 h 716"/>
              <a:gd name="T10" fmla="*/ 1041400 w 860"/>
              <a:gd name="T11" fmla="*/ 382588 h 716"/>
              <a:gd name="T12" fmla="*/ 1016000 w 860"/>
              <a:gd name="T13" fmla="*/ 395288 h 716"/>
              <a:gd name="T14" fmla="*/ 812800 w 860"/>
              <a:gd name="T15" fmla="*/ 446088 h 716"/>
              <a:gd name="T16" fmla="*/ 825500 w 860"/>
              <a:gd name="T17" fmla="*/ 1055688 h 716"/>
              <a:gd name="T18" fmla="*/ 673100 w 860"/>
              <a:gd name="T19" fmla="*/ 1131888 h 716"/>
              <a:gd name="T20" fmla="*/ 596900 w 860"/>
              <a:gd name="T21" fmla="*/ 1119188 h 716"/>
              <a:gd name="T22" fmla="*/ 558800 w 860"/>
              <a:gd name="T23" fmla="*/ 966788 h 716"/>
              <a:gd name="T24" fmla="*/ 520700 w 860"/>
              <a:gd name="T25" fmla="*/ 954088 h 716"/>
              <a:gd name="T26" fmla="*/ 457200 w 860"/>
              <a:gd name="T27" fmla="*/ 928688 h 716"/>
              <a:gd name="T28" fmla="*/ 419100 w 860"/>
              <a:gd name="T29" fmla="*/ 852488 h 716"/>
              <a:gd name="T30" fmla="*/ 406400 w 860"/>
              <a:gd name="T31" fmla="*/ 788988 h 716"/>
              <a:gd name="T32" fmla="*/ 177800 w 860"/>
              <a:gd name="T33" fmla="*/ 776288 h 716"/>
              <a:gd name="T34" fmla="*/ 101600 w 860"/>
              <a:gd name="T35" fmla="*/ 763588 h 716"/>
              <a:gd name="T36" fmla="*/ 25400 w 860"/>
              <a:gd name="T37" fmla="*/ 738188 h 716"/>
              <a:gd name="T38" fmla="*/ 38100 w 860"/>
              <a:gd name="T39" fmla="*/ 674688 h 716"/>
              <a:gd name="T40" fmla="*/ 114300 w 860"/>
              <a:gd name="T41" fmla="*/ 649288 h 716"/>
              <a:gd name="T42" fmla="*/ 152400 w 860"/>
              <a:gd name="T43" fmla="*/ 623888 h 716"/>
              <a:gd name="T44" fmla="*/ 177800 w 860"/>
              <a:gd name="T45" fmla="*/ 585788 h 716"/>
              <a:gd name="T46" fmla="*/ 215900 w 860"/>
              <a:gd name="T47" fmla="*/ 573088 h 716"/>
              <a:gd name="T48" fmla="*/ 228600 w 860"/>
              <a:gd name="T49" fmla="*/ 522288 h 716"/>
              <a:gd name="T50" fmla="*/ 254000 w 860"/>
              <a:gd name="T51" fmla="*/ 484188 h 716"/>
              <a:gd name="T52" fmla="*/ 266700 w 860"/>
              <a:gd name="T53" fmla="*/ 446088 h 716"/>
              <a:gd name="T54" fmla="*/ 177800 w 860"/>
              <a:gd name="T55" fmla="*/ 382588 h 716"/>
              <a:gd name="T56" fmla="*/ 101600 w 860"/>
              <a:gd name="T57" fmla="*/ 357188 h 716"/>
              <a:gd name="T58" fmla="*/ 63500 w 860"/>
              <a:gd name="T59" fmla="*/ 344488 h 716"/>
              <a:gd name="T60" fmla="*/ 50800 w 860"/>
              <a:gd name="T61" fmla="*/ 306388 h 716"/>
              <a:gd name="T62" fmla="*/ 12700 w 860"/>
              <a:gd name="T63" fmla="*/ 293688 h 716"/>
              <a:gd name="T64" fmla="*/ 76200 w 860"/>
              <a:gd name="T65" fmla="*/ 179388 h 716"/>
              <a:gd name="T66" fmla="*/ 520700 w 860"/>
              <a:gd name="T67" fmla="*/ 153988 h 716"/>
              <a:gd name="T68" fmla="*/ 584200 w 860"/>
              <a:gd name="T69" fmla="*/ 141288 h 716"/>
              <a:gd name="T70" fmla="*/ 596900 w 860"/>
              <a:gd name="T71" fmla="*/ 103188 h 716"/>
              <a:gd name="T72" fmla="*/ 635000 w 860"/>
              <a:gd name="T73" fmla="*/ 77788 h 716"/>
              <a:gd name="T74" fmla="*/ 927100 w 860"/>
              <a:gd name="T75" fmla="*/ 65088 h 7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860"/>
              <a:gd name="T115" fmla="*/ 0 h 716"/>
              <a:gd name="T116" fmla="*/ 860 w 860"/>
              <a:gd name="T117" fmla="*/ 716 h 71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860" h="716">
                <a:moveTo>
                  <a:pt x="512" y="33"/>
                </a:moveTo>
                <a:cubicBezTo>
                  <a:pt x="608" y="0"/>
                  <a:pt x="724" y="18"/>
                  <a:pt x="824" y="25"/>
                </a:cubicBezTo>
                <a:cubicBezTo>
                  <a:pt x="832" y="27"/>
                  <a:pt x="842" y="26"/>
                  <a:pt x="848" y="33"/>
                </a:cubicBezTo>
                <a:cubicBezTo>
                  <a:pt x="857" y="44"/>
                  <a:pt x="860" y="76"/>
                  <a:pt x="848" y="89"/>
                </a:cubicBezTo>
                <a:cubicBezTo>
                  <a:pt x="839" y="97"/>
                  <a:pt x="782" y="116"/>
                  <a:pt x="768" y="121"/>
                </a:cubicBezTo>
                <a:cubicBezTo>
                  <a:pt x="742" y="172"/>
                  <a:pt x="701" y="207"/>
                  <a:pt x="656" y="241"/>
                </a:cubicBezTo>
                <a:cubicBezTo>
                  <a:pt x="743" y="258"/>
                  <a:pt x="662" y="254"/>
                  <a:pt x="640" y="249"/>
                </a:cubicBezTo>
                <a:cubicBezTo>
                  <a:pt x="596" y="258"/>
                  <a:pt x="555" y="270"/>
                  <a:pt x="512" y="281"/>
                </a:cubicBezTo>
                <a:cubicBezTo>
                  <a:pt x="471" y="403"/>
                  <a:pt x="488" y="540"/>
                  <a:pt x="520" y="665"/>
                </a:cubicBezTo>
                <a:cubicBezTo>
                  <a:pt x="494" y="703"/>
                  <a:pt x="466" y="698"/>
                  <a:pt x="424" y="713"/>
                </a:cubicBezTo>
                <a:cubicBezTo>
                  <a:pt x="408" y="710"/>
                  <a:pt x="387" y="716"/>
                  <a:pt x="376" y="705"/>
                </a:cubicBezTo>
                <a:cubicBezTo>
                  <a:pt x="352" y="681"/>
                  <a:pt x="371" y="635"/>
                  <a:pt x="352" y="609"/>
                </a:cubicBezTo>
                <a:cubicBezTo>
                  <a:pt x="347" y="602"/>
                  <a:pt x="335" y="603"/>
                  <a:pt x="328" y="601"/>
                </a:cubicBezTo>
                <a:cubicBezTo>
                  <a:pt x="314" y="595"/>
                  <a:pt x="301" y="590"/>
                  <a:pt x="288" y="585"/>
                </a:cubicBezTo>
                <a:cubicBezTo>
                  <a:pt x="272" y="561"/>
                  <a:pt x="270" y="563"/>
                  <a:pt x="264" y="537"/>
                </a:cubicBezTo>
                <a:cubicBezTo>
                  <a:pt x="260" y="523"/>
                  <a:pt x="268" y="501"/>
                  <a:pt x="256" y="497"/>
                </a:cubicBezTo>
                <a:cubicBezTo>
                  <a:pt x="210" y="482"/>
                  <a:pt x="160" y="491"/>
                  <a:pt x="112" y="489"/>
                </a:cubicBezTo>
                <a:cubicBezTo>
                  <a:pt x="96" y="486"/>
                  <a:pt x="79" y="484"/>
                  <a:pt x="64" y="481"/>
                </a:cubicBezTo>
                <a:cubicBezTo>
                  <a:pt x="47" y="476"/>
                  <a:pt x="16" y="465"/>
                  <a:pt x="16" y="465"/>
                </a:cubicBezTo>
                <a:cubicBezTo>
                  <a:pt x="18" y="451"/>
                  <a:pt x="14" y="434"/>
                  <a:pt x="24" y="425"/>
                </a:cubicBezTo>
                <a:cubicBezTo>
                  <a:pt x="35" y="413"/>
                  <a:pt x="57" y="418"/>
                  <a:pt x="72" y="409"/>
                </a:cubicBezTo>
                <a:cubicBezTo>
                  <a:pt x="80" y="403"/>
                  <a:pt x="88" y="398"/>
                  <a:pt x="96" y="393"/>
                </a:cubicBezTo>
                <a:cubicBezTo>
                  <a:pt x="101" y="385"/>
                  <a:pt x="104" y="375"/>
                  <a:pt x="112" y="369"/>
                </a:cubicBezTo>
                <a:cubicBezTo>
                  <a:pt x="118" y="363"/>
                  <a:pt x="130" y="367"/>
                  <a:pt x="136" y="361"/>
                </a:cubicBezTo>
                <a:cubicBezTo>
                  <a:pt x="142" y="352"/>
                  <a:pt x="139" y="339"/>
                  <a:pt x="144" y="329"/>
                </a:cubicBezTo>
                <a:cubicBezTo>
                  <a:pt x="147" y="320"/>
                  <a:pt x="155" y="313"/>
                  <a:pt x="160" y="305"/>
                </a:cubicBezTo>
                <a:cubicBezTo>
                  <a:pt x="163" y="297"/>
                  <a:pt x="165" y="289"/>
                  <a:pt x="168" y="281"/>
                </a:cubicBezTo>
                <a:cubicBezTo>
                  <a:pt x="148" y="268"/>
                  <a:pt x="132" y="251"/>
                  <a:pt x="112" y="241"/>
                </a:cubicBezTo>
                <a:cubicBezTo>
                  <a:pt x="96" y="233"/>
                  <a:pt x="80" y="230"/>
                  <a:pt x="64" y="225"/>
                </a:cubicBezTo>
                <a:cubicBezTo>
                  <a:pt x="56" y="222"/>
                  <a:pt x="40" y="217"/>
                  <a:pt x="40" y="217"/>
                </a:cubicBezTo>
                <a:cubicBezTo>
                  <a:pt x="37" y="209"/>
                  <a:pt x="37" y="198"/>
                  <a:pt x="32" y="193"/>
                </a:cubicBezTo>
                <a:cubicBezTo>
                  <a:pt x="26" y="187"/>
                  <a:pt x="8" y="193"/>
                  <a:pt x="8" y="185"/>
                </a:cubicBezTo>
                <a:cubicBezTo>
                  <a:pt x="0" y="121"/>
                  <a:pt x="12" y="124"/>
                  <a:pt x="48" y="113"/>
                </a:cubicBezTo>
                <a:cubicBezTo>
                  <a:pt x="101" y="32"/>
                  <a:pt x="274" y="93"/>
                  <a:pt x="328" y="97"/>
                </a:cubicBezTo>
                <a:cubicBezTo>
                  <a:pt x="341" y="94"/>
                  <a:pt x="356" y="96"/>
                  <a:pt x="368" y="89"/>
                </a:cubicBezTo>
                <a:cubicBezTo>
                  <a:pt x="375" y="84"/>
                  <a:pt x="370" y="71"/>
                  <a:pt x="376" y="65"/>
                </a:cubicBezTo>
                <a:cubicBezTo>
                  <a:pt x="382" y="57"/>
                  <a:pt x="392" y="54"/>
                  <a:pt x="400" y="49"/>
                </a:cubicBezTo>
                <a:cubicBezTo>
                  <a:pt x="465" y="62"/>
                  <a:pt x="516" y="74"/>
                  <a:pt x="584" y="41"/>
                </a:cubicBezTo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41" name="Rectangle 16"/>
          <p:cNvSpPr>
            <a:spLocks noChangeArrowheads="1"/>
          </p:cNvSpPr>
          <p:nvPr/>
        </p:nvSpPr>
        <p:spPr bwMode="auto">
          <a:xfrm>
            <a:off x="2768600" y="241300"/>
            <a:ext cx="4965700" cy="59182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7537" name="Rectangle 17"/>
          <p:cNvSpPr>
            <a:spLocks noChangeArrowheads="1"/>
          </p:cNvSpPr>
          <p:nvPr/>
        </p:nvSpPr>
        <p:spPr bwMode="auto">
          <a:xfrm>
            <a:off x="381000" y="5311775"/>
            <a:ext cx="21383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pPr algn="r"/>
            <a:r>
              <a:rPr lang="en-US" sz="2000">
                <a:solidFill>
                  <a:srgbClr val="00FF00"/>
                </a:solidFill>
                <a:latin typeface="Verdana" charset="0"/>
              </a:rPr>
              <a:t>Not poison ivy</a:t>
            </a:r>
            <a:endParaRPr lang="en-US" sz="160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99343" name="Line 18"/>
          <p:cNvSpPr>
            <a:spLocks noChangeShapeType="1"/>
          </p:cNvSpPr>
          <p:nvPr/>
        </p:nvSpPr>
        <p:spPr bwMode="auto">
          <a:xfrm flipV="1">
            <a:off x="2514600" y="3454400"/>
            <a:ext cx="1460500" cy="2006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44" name="Line 19"/>
          <p:cNvSpPr>
            <a:spLocks noChangeShapeType="1"/>
          </p:cNvSpPr>
          <p:nvPr/>
        </p:nvSpPr>
        <p:spPr bwMode="auto">
          <a:xfrm flipV="1">
            <a:off x="2616200" y="4152900"/>
            <a:ext cx="1790700" cy="13462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45" name="Line 20"/>
          <p:cNvSpPr>
            <a:spLocks noChangeShapeType="1"/>
          </p:cNvSpPr>
          <p:nvPr/>
        </p:nvSpPr>
        <p:spPr bwMode="auto">
          <a:xfrm flipV="1">
            <a:off x="2590800" y="4318000"/>
            <a:ext cx="3924300" cy="1371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46" name="AutoShape 2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47" name="Rectangle 22"/>
          <p:cNvSpPr>
            <a:spLocks noChangeArrowheads="1"/>
          </p:cNvSpPr>
          <p:nvPr/>
        </p:nvSpPr>
        <p:spPr bwMode="auto">
          <a:xfrm>
            <a:off x="9758363" y="7169150"/>
            <a:ext cx="2444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905AD37E-E778-824E-96D6-50A178B7B2FB}" type="slidenum">
              <a:rPr lang="en-US">
                <a:latin typeface="Verdana" charset="0"/>
              </a:rPr>
              <a:pPr/>
              <a:t>133</a:t>
            </a:fld>
            <a:endParaRPr lang="en-US">
              <a:latin typeface="Verdana" charset="0"/>
            </a:endParaRPr>
          </a:p>
        </p:txBody>
      </p:sp>
      <p:sp>
        <p:nvSpPr>
          <p:cNvPr id="100355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035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035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0358" name="Rectangle 5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9</a:t>
            </a:r>
          </a:p>
        </p:txBody>
      </p:sp>
      <p:sp>
        <p:nvSpPr>
          <p:cNvPr id="100359" name="Rectangle 6"/>
          <p:cNvSpPr>
            <a:spLocks noChangeArrowheads="1"/>
          </p:cNvSpPr>
          <p:nvPr/>
        </p:nvSpPr>
        <p:spPr bwMode="auto">
          <a:xfrm>
            <a:off x="241300" y="1514475"/>
            <a:ext cx="2138363" cy="308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Next time they come by to mark the trail they better be careful.</a:t>
            </a:r>
          </a:p>
          <a:p>
            <a:endParaRPr lang="en-US" sz="2000">
              <a:solidFill>
                <a:srgbClr val="000000"/>
              </a:solidFill>
              <a:latin typeface="Verdana" charset="0"/>
            </a:endParaRPr>
          </a:p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Are all of the vines poison ivy?</a:t>
            </a:r>
            <a:endParaRPr lang="en-US" sz="1600">
              <a:latin typeface="Verdana" charset="0"/>
            </a:endParaRPr>
          </a:p>
        </p:txBody>
      </p:sp>
      <p:pic>
        <p:nvPicPr>
          <p:cNvPr id="108552" name="Picture 8" descr=" trail.jpg 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9088" y="304800"/>
            <a:ext cx="4816475" cy="5778500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0361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1DC9D2FA-A891-D842-AD98-700079CD7042}" type="slidenum">
              <a:rPr lang="en-US">
                <a:latin typeface="Verdana" charset="0"/>
              </a:rPr>
              <a:pPr/>
              <a:t>134</a:t>
            </a:fld>
            <a:endParaRPr lang="en-US">
              <a:latin typeface="Verdana" charset="0"/>
            </a:endParaRPr>
          </a:p>
        </p:txBody>
      </p:sp>
      <p:sp>
        <p:nvSpPr>
          <p:cNvPr id="101379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1380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1381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382" name="Rectangle 5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9</a:t>
            </a:r>
          </a:p>
        </p:txBody>
      </p:sp>
      <p:pic>
        <p:nvPicPr>
          <p:cNvPr id="109575" name="Picture 7" descr=" trail.jpg 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9088" y="304800"/>
            <a:ext cx="4816475" cy="5778500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2857500" y="292100"/>
            <a:ext cx="4838700" cy="58293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385" name="Freeform 9"/>
          <p:cNvSpPr>
            <a:spLocks/>
          </p:cNvSpPr>
          <p:nvPr/>
        </p:nvSpPr>
        <p:spPr bwMode="auto">
          <a:xfrm>
            <a:off x="5867400" y="1430338"/>
            <a:ext cx="1803400" cy="3624262"/>
          </a:xfrm>
          <a:custGeom>
            <a:avLst/>
            <a:gdLst>
              <a:gd name="T0" fmla="*/ 457200 w 1136"/>
              <a:gd name="T1" fmla="*/ 3192462 h 2283"/>
              <a:gd name="T2" fmla="*/ 381000 w 1136"/>
              <a:gd name="T3" fmla="*/ 3306762 h 2283"/>
              <a:gd name="T4" fmla="*/ 355600 w 1136"/>
              <a:gd name="T5" fmla="*/ 3344862 h 2283"/>
              <a:gd name="T6" fmla="*/ 469900 w 1136"/>
              <a:gd name="T7" fmla="*/ 3459162 h 2283"/>
              <a:gd name="T8" fmla="*/ 304800 w 1136"/>
              <a:gd name="T9" fmla="*/ 3598862 h 2283"/>
              <a:gd name="T10" fmla="*/ 152400 w 1136"/>
              <a:gd name="T11" fmla="*/ 3535362 h 2283"/>
              <a:gd name="T12" fmla="*/ 76200 w 1136"/>
              <a:gd name="T13" fmla="*/ 3497262 h 2283"/>
              <a:gd name="T14" fmla="*/ 63500 w 1136"/>
              <a:gd name="T15" fmla="*/ 3319462 h 2283"/>
              <a:gd name="T16" fmla="*/ 12700 w 1136"/>
              <a:gd name="T17" fmla="*/ 3052762 h 2283"/>
              <a:gd name="T18" fmla="*/ 25400 w 1136"/>
              <a:gd name="T19" fmla="*/ 2925762 h 2283"/>
              <a:gd name="T20" fmla="*/ 114300 w 1136"/>
              <a:gd name="T21" fmla="*/ 2913062 h 2283"/>
              <a:gd name="T22" fmla="*/ 165100 w 1136"/>
              <a:gd name="T23" fmla="*/ 2887662 h 2283"/>
              <a:gd name="T24" fmla="*/ 190500 w 1136"/>
              <a:gd name="T25" fmla="*/ 2811462 h 2283"/>
              <a:gd name="T26" fmla="*/ 317500 w 1136"/>
              <a:gd name="T27" fmla="*/ 2735262 h 2283"/>
              <a:gd name="T28" fmla="*/ 558800 w 1136"/>
              <a:gd name="T29" fmla="*/ 2633662 h 2283"/>
              <a:gd name="T30" fmla="*/ 876300 w 1136"/>
              <a:gd name="T31" fmla="*/ 2468562 h 2283"/>
              <a:gd name="T32" fmla="*/ 889000 w 1136"/>
              <a:gd name="T33" fmla="*/ 2430462 h 2283"/>
              <a:gd name="T34" fmla="*/ 965200 w 1136"/>
              <a:gd name="T35" fmla="*/ 2379662 h 2283"/>
              <a:gd name="T36" fmla="*/ 1231900 w 1136"/>
              <a:gd name="T37" fmla="*/ 2354262 h 2283"/>
              <a:gd name="T38" fmla="*/ 1397000 w 1136"/>
              <a:gd name="T39" fmla="*/ 2290762 h 2283"/>
              <a:gd name="T40" fmla="*/ 1435100 w 1136"/>
              <a:gd name="T41" fmla="*/ 2214562 h 2283"/>
              <a:gd name="T42" fmla="*/ 1308100 w 1136"/>
              <a:gd name="T43" fmla="*/ 2125662 h 2283"/>
              <a:gd name="T44" fmla="*/ 1257300 w 1136"/>
              <a:gd name="T45" fmla="*/ 2049462 h 2283"/>
              <a:gd name="T46" fmla="*/ 1206500 w 1136"/>
              <a:gd name="T47" fmla="*/ 1820862 h 2283"/>
              <a:gd name="T48" fmla="*/ 1219200 w 1136"/>
              <a:gd name="T49" fmla="*/ 1566862 h 2283"/>
              <a:gd name="T50" fmla="*/ 1016000 w 1136"/>
              <a:gd name="T51" fmla="*/ 1465262 h 2283"/>
              <a:gd name="T52" fmla="*/ 990600 w 1136"/>
              <a:gd name="T53" fmla="*/ 1427162 h 2283"/>
              <a:gd name="T54" fmla="*/ 952500 w 1136"/>
              <a:gd name="T55" fmla="*/ 1401762 h 2283"/>
              <a:gd name="T56" fmla="*/ 901700 w 1136"/>
              <a:gd name="T57" fmla="*/ 1338262 h 2283"/>
              <a:gd name="T58" fmla="*/ 838200 w 1136"/>
              <a:gd name="T59" fmla="*/ 1223962 h 2283"/>
              <a:gd name="T60" fmla="*/ 952500 w 1136"/>
              <a:gd name="T61" fmla="*/ 919162 h 2283"/>
              <a:gd name="T62" fmla="*/ 1003300 w 1136"/>
              <a:gd name="T63" fmla="*/ 804862 h 2283"/>
              <a:gd name="T64" fmla="*/ 1016000 w 1136"/>
              <a:gd name="T65" fmla="*/ 766762 h 2283"/>
              <a:gd name="T66" fmla="*/ 990600 w 1136"/>
              <a:gd name="T67" fmla="*/ 563562 h 2283"/>
              <a:gd name="T68" fmla="*/ 1003300 w 1136"/>
              <a:gd name="T69" fmla="*/ 411162 h 2283"/>
              <a:gd name="T70" fmla="*/ 1206500 w 1136"/>
              <a:gd name="T71" fmla="*/ 80962 h 2283"/>
              <a:gd name="T72" fmla="*/ 1320800 w 1136"/>
              <a:gd name="T73" fmla="*/ 68262 h 2283"/>
              <a:gd name="T74" fmla="*/ 1524000 w 1136"/>
              <a:gd name="T75" fmla="*/ 4762 h 2283"/>
              <a:gd name="T76" fmla="*/ 1625600 w 1136"/>
              <a:gd name="T77" fmla="*/ 17462 h 2283"/>
              <a:gd name="T78" fmla="*/ 1676400 w 1136"/>
              <a:gd name="T79" fmla="*/ 93662 h 2283"/>
              <a:gd name="T80" fmla="*/ 1638300 w 1136"/>
              <a:gd name="T81" fmla="*/ 398462 h 2283"/>
              <a:gd name="T82" fmla="*/ 1587500 w 1136"/>
              <a:gd name="T83" fmla="*/ 512762 h 2283"/>
              <a:gd name="T84" fmla="*/ 1562100 w 1136"/>
              <a:gd name="T85" fmla="*/ 588962 h 2283"/>
              <a:gd name="T86" fmla="*/ 1612900 w 1136"/>
              <a:gd name="T87" fmla="*/ 677862 h 2283"/>
              <a:gd name="T88" fmla="*/ 1676400 w 1136"/>
              <a:gd name="T89" fmla="*/ 982662 h 2283"/>
              <a:gd name="T90" fmla="*/ 1612900 w 1136"/>
              <a:gd name="T91" fmla="*/ 1249362 h 2283"/>
              <a:gd name="T92" fmla="*/ 1625600 w 1136"/>
              <a:gd name="T93" fmla="*/ 1757362 h 2283"/>
              <a:gd name="T94" fmla="*/ 1663700 w 1136"/>
              <a:gd name="T95" fmla="*/ 1973262 h 2283"/>
              <a:gd name="T96" fmla="*/ 1803400 w 1136"/>
              <a:gd name="T97" fmla="*/ 2252662 h 2283"/>
              <a:gd name="T98" fmla="*/ 1727200 w 1136"/>
              <a:gd name="T99" fmla="*/ 2798762 h 2283"/>
              <a:gd name="T100" fmla="*/ 1600200 w 1136"/>
              <a:gd name="T101" fmla="*/ 3205162 h 2283"/>
              <a:gd name="T102" fmla="*/ 1219200 w 1136"/>
              <a:gd name="T103" fmla="*/ 3154362 h 2283"/>
              <a:gd name="T104" fmla="*/ 1079500 w 1136"/>
              <a:gd name="T105" fmla="*/ 3205162 h 2283"/>
              <a:gd name="T106" fmla="*/ 1003300 w 1136"/>
              <a:gd name="T107" fmla="*/ 3268662 h 2283"/>
              <a:gd name="T108" fmla="*/ 647700 w 1136"/>
              <a:gd name="T109" fmla="*/ 3281362 h 2283"/>
              <a:gd name="T110" fmla="*/ 457200 w 1136"/>
              <a:gd name="T111" fmla="*/ 3192462 h 228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136"/>
              <a:gd name="T169" fmla="*/ 0 h 2283"/>
              <a:gd name="T170" fmla="*/ 1136 w 1136"/>
              <a:gd name="T171" fmla="*/ 2283 h 228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136" h="2283">
                <a:moveTo>
                  <a:pt x="288" y="2011"/>
                </a:moveTo>
                <a:cubicBezTo>
                  <a:pt x="272" y="2035"/>
                  <a:pt x="256" y="2059"/>
                  <a:pt x="240" y="2083"/>
                </a:cubicBezTo>
                <a:cubicBezTo>
                  <a:pt x="234" y="2091"/>
                  <a:pt x="224" y="2107"/>
                  <a:pt x="224" y="2107"/>
                </a:cubicBezTo>
                <a:cubicBezTo>
                  <a:pt x="265" y="2134"/>
                  <a:pt x="278" y="2126"/>
                  <a:pt x="296" y="2179"/>
                </a:cubicBezTo>
                <a:cubicBezTo>
                  <a:pt x="278" y="2247"/>
                  <a:pt x="262" y="2256"/>
                  <a:pt x="192" y="2267"/>
                </a:cubicBezTo>
                <a:cubicBezTo>
                  <a:pt x="142" y="2283"/>
                  <a:pt x="132" y="2252"/>
                  <a:pt x="96" y="2227"/>
                </a:cubicBezTo>
                <a:cubicBezTo>
                  <a:pt x="81" y="2216"/>
                  <a:pt x="62" y="2212"/>
                  <a:pt x="48" y="2203"/>
                </a:cubicBezTo>
                <a:cubicBezTo>
                  <a:pt x="12" y="2150"/>
                  <a:pt x="40" y="2201"/>
                  <a:pt x="40" y="2091"/>
                </a:cubicBezTo>
                <a:cubicBezTo>
                  <a:pt x="40" y="2034"/>
                  <a:pt x="25" y="1975"/>
                  <a:pt x="8" y="1923"/>
                </a:cubicBezTo>
                <a:cubicBezTo>
                  <a:pt x="10" y="1896"/>
                  <a:pt x="0" y="1864"/>
                  <a:pt x="16" y="1843"/>
                </a:cubicBezTo>
                <a:cubicBezTo>
                  <a:pt x="27" y="1827"/>
                  <a:pt x="53" y="1839"/>
                  <a:pt x="72" y="1835"/>
                </a:cubicBezTo>
                <a:cubicBezTo>
                  <a:pt x="83" y="1831"/>
                  <a:pt x="93" y="1824"/>
                  <a:pt x="104" y="1819"/>
                </a:cubicBezTo>
                <a:cubicBezTo>
                  <a:pt x="109" y="1803"/>
                  <a:pt x="106" y="1781"/>
                  <a:pt x="120" y="1771"/>
                </a:cubicBezTo>
                <a:cubicBezTo>
                  <a:pt x="147" y="1750"/>
                  <a:pt x="172" y="1741"/>
                  <a:pt x="200" y="1723"/>
                </a:cubicBezTo>
                <a:cubicBezTo>
                  <a:pt x="233" y="1672"/>
                  <a:pt x="301" y="1684"/>
                  <a:pt x="352" y="1659"/>
                </a:cubicBezTo>
                <a:cubicBezTo>
                  <a:pt x="419" y="1625"/>
                  <a:pt x="479" y="1579"/>
                  <a:pt x="552" y="1555"/>
                </a:cubicBezTo>
                <a:cubicBezTo>
                  <a:pt x="554" y="1547"/>
                  <a:pt x="554" y="1536"/>
                  <a:pt x="560" y="1531"/>
                </a:cubicBezTo>
                <a:cubicBezTo>
                  <a:pt x="573" y="1517"/>
                  <a:pt x="608" y="1499"/>
                  <a:pt x="608" y="1499"/>
                </a:cubicBezTo>
                <a:cubicBezTo>
                  <a:pt x="685" y="1505"/>
                  <a:pt x="710" y="1507"/>
                  <a:pt x="776" y="1483"/>
                </a:cubicBezTo>
                <a:cubicBezTo>
                  <a:pt x="810" y="1469"/>
                  <a:pt x="880" y="1443"/>
                  <a:pt x="880" y="1443"/>
                </a:cubicBezTo>
                <a:cubicBezTo>
                  <a:pt x="881" y="1440"/>
                  <a:pt x="909" y="1402"/>
                  <a:pt x="904" y="1395"/>
                </a:cubicBezTo>
                <a:cubicBezTo>
                  <a:pt x="885" y="1368"/>
                  <a:pt x="845" y="1363"/>
                  <a:pt x="824" y="1339"/>
                </a:cubicBezTo>
                <a:cubicBezTo>
                  <a:pt x="811" y="1324"/>
                  <a:pt x="792" y="1291"/>
                  <a:pt x="792" y="1291"/>
                </a:cubicBezTo>
                <a:cubicBezTo>
                  <a:pt x="779" y="1242"/>
                  <a:pt x="769" y="1195"/>
                  <a:pt x="760" y="1147"/>
                </a:cubicBezTo>
                <a:cubicBezTo>
                  <a:pt x="762" y="1093"/>
                  <a:pt x="770" y="1040"/>
                  <a:pt x="768" y="987"/>
                </a:cubicBezTo>
                <a:cubicBezTo>
                  <a:pt x="766" y="959"/>
                  <a:pt x="671" y="943"/>
                  <a:pt x="640" y="923"/>
                </a:cubicBezTo>
                <a:cubicBezTo>
                  <a:pt x="634" y="915"/>
                  <a:pt x="630" y="905"/>
                  <a:pt x="624" y="899"/>
                </a:cubicBezTo>
                <a:cubicBezTo>
                  <a:pt x="617" y="892"/>
                  <a:pt x="606" y="890"/>
                  <a:pt x="600" y="883"/>
                </a:cubicBezTo>
                <a:cubicBezTo>
                  <a:pt x="555" y="827"/>
                  <a:pt x="636" y="888"/>
                  <a:pt x="568" y="843"/>
                </a:cubicBezTo>
                <a:cubicBezTo>
                  <a:pt x="558" y="813"/>
                  <a:pt x="537" y="800"/>
                  <a:pt x="528" y="771"/>
                </a:cubicBezTo>
                <a:cubicBezTo>
                  <a:pt x="543" y="694"/>
                  <a:pt x="566" y="646"/>
                  <a:pt x="600" y="579"/>
                </a:cubicBezTo>
                <a:cubicBezTo>
                  <a:pt x="638" y="502"/>
                  <a:pt x="590" y="630"/>
                  <a:pt x="632" y="507"/>
                </a:cubicBezTo>
                <a:cubicBezTo>
                  <a:pt x="634" y="499"/>
                  <a:pt x="640" y="483"/>
                  <a:pt x="640" y="483"/>
                </a:cubicBezTo>
                <a:cubicBezTo>
                  <a:pt x="636" y="440"/>
                  <a:pt x="624" y="397"/>
                  <a:pt x="624" y="355"/>
                </a:cubicBezTo>
                <a:cubicBezTo>
                  <a:pt x="624" y="322"/>
                  <a:pt x="625" y="290"/>
                  <a:pt x="632" y="259"/>
                </a:cubicBezTo>
                <a:cubicBezTo>
                  <a:pt x="643" y="196"/>
                  <a:pt x="685" y="69"/>
                  <a:pt x="760" y="51"/>
                </a:cubicBezTo>
                <a:cubicBezTo>
                  <a:pt x="783" y="45"/>
                  <a:pt x="808" y="45"/>
                  <a:pt x="832" y="43"/>
                </a:cubicBezTo>
                <a:cubicBezTo>
                  <a:pt x="871" y="16"/>
                  <a:pt x="912" y="10"/>
                  <a:pt x="960" y="3"/>
                </a:cubicBezTo>
                <a:cubicBezTo>
                  <a:pt x="981" y="5"/>
                  <a:pt x="1005" y="0"/>
                  <a:pt x="1024" y="11"/>
                </a:cubicBezTo>
                <a:cubicBezTo>
                  <a:pt x="1040" y="20"/>
                  <a:pt x="1056" y="59"/>
                  <a:pt x="1056" y="59"/>
                </a:cubicBezTo>
                <a:cubicBezTo>
                  <a:pt x="1050" y="120"/>
                  <a:pt x="1051" y="191"/>
                  <a:pt x="1032" y="251"/>
                </a:cubicBezTo>
                <a:cubicBezTo>
                  <a:pt x="1005" y="331"/>
                  <a:pt x="1027" y="253"/>
                  <a:pt x="1000" y="323"/>
                </a:cubicBezTo>
                <a:cubicBezTo>
                  <a:pt x="993" y="338"/>
                  <a:pt x="984" y="371"/>
                  <a:pt x="984" y="371"/>
                </a:cubicBezTo>
                <a:cubicBezTo>
                  <a:pt x="1002" y="426"/>
                  <a:pt x="977" y="359"/>
                  <a:pt x="1016" y="427"/>
                </a:cubicBezTo>
                <a:cubicBezTo>
                  <a:pt x="1045" y="479"/>
                  <a:pt x="1047" y="560"/>
                  <a:pt x="1056" y="619"/>
                </a:cubicBezTo>
                <a:cubicBezTo>
                  <a:pt x="1051" y="679"/>
                  <a:pt x="1069" y="751"/>
                  <a:pt x="1016" y="787"/>
                </a:cubicBezTo>
                <a:cubicBezTo>
                  <a:pt x="1008" y="897"/>
                  <a:pt x="987" y="998"/>
                  <a:pt x="1024" y="1107"/>
                </a:cubicBezTo>
                <a:cubicBezTo>
                  <a:pt x="1028" y="1150"/>
                  <a:pt x="1030" y="1201"/>
                  <a:pt x="1048" y="1243"/>
                </a:cubicBezTo>
                <a:cubicBezTo>
                  <a:pt x="1078" y="1314"/>
                  <a:pt x="1119" y="1336"/>
                  <a:pt x="1136" y="1419"/>
                </a:cubicBezTo>
                <a:cubicBezTo>
                  <a:pt x="1129" y="1536"/>
                  <a:pt x="1125" y="1651"/>
                  <a:pt x="1088" y="1763"/>
                </a:cubicBezTo>
                <a:cubicBezTo>
                  <a:pt x="1078" y="1846"/>
                  <a:pt x="1106" y="1986"/>
                  <a:pt x="1008" y="2019"/>
                </a:cubicBezTo>
                <a:cubicBezTo>
                  <a:pt x="923" y="2006"/>
                  <a:pt x="855" y="1992"/>
                  <a:pt x="768" y="1987"/>
                </a:cubicBezTo>
                <a:cubicBezTo>
                  <a:pt x="738" y="1994"/>
                  <a:pt x="705" y="2000"/>
                  <a:pt x="680" y="2019"/>
                </a:cubicBezTo>
                <a:cubicBezTo>
                  <a:pt x="671" y="2025"/>
                  <a:pt x="646" y="2057"/>
                  <a:pt x="632" y="2059"/>
                </a:cubicBezTo>
                <a:cubicBezTo>
                  <a:pt x="557" y="2066"/>
                  <a:pt x="482" y="2064"/>
                  <a:pt x="408" y="2067"/>
                </a:cubicBezTo>
                <a:cubicBezTo>
                  <a:pt x="380" y="2062"/>
                  <a:pt x="288" y="2053"/>
                  <a:pt x="288" y="2011"/>
                </a:cubicBez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578" name="Rectangle 10"/>
          <p:cNvSpPr>
            <a:spLocks noChangeArrowheads="1"/>
          </p:cNvSpPr>
          <p:nvPr/>
        </p:nvSpPr>
        <p:spPr bwMode="auto">
          <a:xfrm>
            <a:off x="215900" y="1514475"/>
            <a:ext cx="20113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Verdana" charset="0"/>
              </a:rPr>
              <a:t>95% poison ivy</a:t>
            </a:r>
            <a:endParaRPr lang="en-US" sz="1600">
              <a:solidFill>
                <a:srgbClr val="FF0000"/>
              </a:solidFill>
              <a:latin typeface="Verdana" charset="0"/>
            </a:endParaRPr>
          </a:p>
        </p:txBody>
      </p:sp>
      <p:sp>
        <p:nvSpPr>
          <p:cNvPr id="101387" name="Line 11"/>
          <p:cNvSpPr>
            <a:spLocks noChangeShapeType="1"/>
          </p:cNvSpPr>
          <p:nvPr/>
        </p:nvSpPr>
        <p:spPr bwMode="auto">
          <a:xfrm>
            <a:off x="266700" y="2273300"/>
            <a:ext cx="24892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580" name="Rectangle 12"/>
          <p:cNvSpPr>
            <a:spLocks noChangeArrowheads="1"/>
          </p:cNvSpPr>
          <p:nvPr/>
        </p:nvSpPr>
        <p:spPr bwMode="auto">
          <a:xfrm>
            <a:off x="304800" y="3432175"/>
            <a:ext cx="21383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FF00"/>
                </a:solidFill>
                <a:latin typeface="Verdana" charset="0"/>
              </a:rPr>
              <a:t>grape vine</a:t>
            </a:r>
            <a:endParaRPr lang="en-US" sz="160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101389" name="Line 13"/>
          <p:cNvSpPr>
            <a:spLocks noChangeShapeType="1"/>
          </p:cNvSpPr>
          <p:nvPr/>
        </p:nvSpPr>
        <p:spPr bwMode="auto">
          <a:xfrm flipV="1">
            <a:off x="368300" y="3810000"/>
            <a:ext cx="6197600" cy="762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390" name="AutoShape 1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9CAB0F51-825E-634D-9401-6931C5BAC92A}" type="slidenum">
              <a:rPr lang="en-US">
                <a:latin typeface="Verdana" charset="0"/>
              </a:rPr>
              <a:pPr/>
              <a:t>135</a:t>
            </a:fld>
            <a:endParaRPr lang="en-US">
              <a:latin typeface="Verdana" charset="0"/>
            </a:endParaRPr>
          </a:p>
        </p:txBody>
      </p:sp>
      <p:sp>
        <p:nvSpPr>
          <p:cNvPr id="102403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04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05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10605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3700" y="836613"/>
            <a:ext cx="4716463" cy="527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2408" name="Rectangle 14"/>
          <p:cNvSpPr>
            <a:spLocks noChangeArrowheads="1"/>
          </p:cNvSpPr>
          <p:nvPr/>
        </p:nvSpPr>
        <p:spPr bwMode="auto">
          <a:xfrm>
            <a:off x="241300" y="1514475"/>
            <a:ext cx="2138363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Can you get the rash by touching someone else</a:t>
            </a:r>
            <a:r>
              <a:rPr lang="ja-JP" altLang="en-US" sz="2000">
                <a:solidFill>
                  <a:srgbClr val="000000"/>
                </a:solidFill>
                <a:latin typeface="Verdana" charset="0"/>
              </a:rPr>
              <a:t>’</a:t>
            </a:r>
            <a:r>
              <a:rPr lang="en-US" sz="2000">
                <a:solidFill>
                  <a:srgbClr val="000000"/>
                </a:solidFill>
                <a:latin typeface="Verdana" charset="0"/>
              </a:rPr>
              <a:t>s rash?</a:t>
            </a:r>
            <a:endParaRPr lang="en-US" sz="1600">
              <a:latin typeface="Verdana" charset="0"/>
            </a:endParaRPr>
          </a:p>
        </p:txBody>
      </p:sp>
      <p:sp>
        <p:nvSpPr>
          <p:cNvPr id="102409" name="AutoShape 1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8234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10</a:t>
            </a:r>
          </a:p>
        </p:txBody>
      </p:sp>
    </p:spTree>
  </p:cSld>
  <p:clrMapOvr>
    <a:masterClrMapping/>
  </p:clrMapOvr>
  <p:transition>
    <p:wipe dir="r"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3A3AC87A-B8B2-B140-9DBB-C2D2424852A9}" type="slidenum">
              <a:rPr lang="en-US">
                <a:latin typeface="Verdana" charset="0"/>
              </a:rPr>
              <a:pPr/>
              <a:t>136</a:t>
            </a:fld>
            <a:endParaRPr lang="en-US">
              <a:latin typeface="Verdana" charset="0"/>
            </a:endParaRPr>
          </a:p>
        </p:txBody>
      </p:sp>
      <p:sp>
        <p:nvSpPr>
          <p:cNvPr id="103427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28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29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30" name="Rectangle 5"/>
          <p:cNvSpPr>
            <a:spLocks noChangeArrowheads="1"/>
          </p:cNvSpPr>
          <p:nvPr/>
        </p:nvSpPr>
        <p:spPr bwMode="auto">
          <a:xfrm>
            <a:off x="18234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10</a:t>
            </a:r>
          </a:p>
        </p:txBody>
      </p:sp>
      <p:pic>
        <p:nvPicPr>
          <p:cNvPr id="11162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3700" y="836613"/>
            <a:ext cx="4716463" cy="527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3432" name="Rectangle 7"/>
          <p:cNvSpPr>
            <a:spLocks noChangeArrowheads="1"/>
          </p:cNvSpPr>
          <p:nvPr/>
        </p:nvSpPr>
        <p:spPr bwMode="auto">
          <a:xfrm>
            <a:off x="241300" y="1514475"/>
            <a:ext cx="2138363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No.</a:t>
            </a:r>
          </a:p>
          <a:p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Once the oil has been absorbed the rash will not spread to others.</a:t>
            </a:r>
            <a:endParaRPr lang="en-US" sz="1600" dirty="0">
              <a:latin typeface="Verdana" charset="0"/>
            </a:endParaRPr>
          </a:p>
        </p:txBody>
      </p:sp>
      <p:sp>
        <p:nvSpPr>
          <p:cNvPr id="103433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021F0168-19A7-CA47-9977-770CF8E4CB05}" type="slidenum">
              <a:rPr lang="en-US">
                <a:latin typeface="Verdana" charset="0"/>
              </a:rPr>
              <a:pPr/>
              <a:t>137</a:t>
            </a:fld>
            <a:endParaRPr lang="en-US">
              <a:latin typeface="Verdana" charset="0"/>
            </a:endParaRPr>
          </a:p>
        </p:txBody>
      </p:sp>
      <p:sp>
        <p:nvSpPr>
          <p:cNvPr id="104451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452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453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455" name="Rectangle 7"/>
          <p:cNvSpPr>
            <a:spLocks noChangeArrowheads="1"/>
          </p:cNvSpPr>
          <p:nvPr/>
        </p:nvSpPr>
        <p:spPr bwMode="auto">
          <a:xfrm>
            <a:off x="241300" y="1514475"/>
            <a:ext cx="2138363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Can you get the rash from just being near the plant on a hot summer day?</a:t>
            </a:r>
            <a:endParaRPr lang="en-US" sz="1600">
              <a:latin typeface="Verdana" charset="0"/>
            </a:endParaRPr>
          </a:p>
        </p:txBody>
      </p:sp>
      <p:pic>
        <p:nvPicPr>
          <p:cNvPr id="112648" name="Picture 8" descr="&#10;aerial.jpg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5113" y="1560513"/>
            <a:ext cx="6040437" cy="4027487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4457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8234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11</a:t>
            </a:r>
          </a:p>
        </p:txBody>
      </p:sp>
    </p:spTree>
  </p:cSld>
  <p:clrMapOvr>
    <a:masterClrMapping/>
  </p:clrMapOvr>
  <p:transition>
    <p:wipe dir="r"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4F4AD6D-C5FA-574C-A244-51D896AB550B}" type="slidenum">
              <a:rPr lang="en-US">
                <a:latin typeface="Verdana" charset="0"/>
              </a:rPr>
              <a:pPr/>
              <a:t>138</a:t>
            </a:fld>
            <a:endParaRPr lang="en-US">
              <a:latin typeface="Verdana" charset="0"/>
            </a:endParaRPr>
          </a:p>
        </p:txBody>
      </p:sp>
      <p:sp>
        <p:nvSpPr>
          <p:cNvPr id="105475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8" name="Rectangle 5"/>
          <p:cNvSpPr>
            <a:spLocks noChangeArrowheads="1"/>
          </p:cNvSpPr>
          <p:nvPr/>
        </p:nvSpPr>
        <p:spPr bwMode="auto">
          <a:xfrm>
            <a:off x="18234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11</a:t>
            </a:r>
          </a:p>
        </p:txBody>
      </p:sp>
      <p:sp>
        <p:nvSpPr>
          <p:cNvPr id="105479" name="Rectangle 6"/>
          <p:cNvSpPr>
            <a:spLocks noChangeArrowheads="1"/>
          </p:cNvSpPr>
          <p:nvPr/>
        </p:nvSpPr>
        <p:spPr bwMode="auto">
          <a:xfrm>
            <a:off x="241300" y="1514475"/>
            <a:ext cx="2138363" cy="40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No.</a:t>
            </a:r>
          </a:p>
          <a:p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Many people believe that they got the rash just from oil in the summer air, but it </a:t>
            </a:r>
            <a:r>
              <a:rPr lang="en-US" sz="2000" dirty="0" err="1">
                <a:solidFill>
                  <a:srgbClr val="000000"/>
                </a:solidFill>
                <a:latin typeface="Verdana" charset="0"/>
              </a:rPr>
              <a:t>doesn</a:t>
            </a:r>
            <a:r>
              <a:rPr lang="ja-JP" altLang="en-US" sz="2000" dirty="0">
                <a:solidFill>
                  <a:srgbClr val="000000"/>
                </a:solidFill>
                <a:latin typeface="Verdana" charset="0"/>
              </a:rPr>
              <a:t>’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 travel in the air unless it burns.</a:t>
            </a:r>
            <a:endParaRPr lang="en-US" sz="1600" dirty="0">
              <a:latin typeface="Verdana" charset="0"/>
            </a:endParaRPr>
          </a:p>
        </p:txBody>
      </p:sp>
      <p:pic>
        <p:nvPicPr>
          <p:cNvPr id="113671" name="Picture 7" descr="&#10;aerial.jpg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5113" y="1560513"/>
            <a:ext cx="6040437" cy="4027487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5481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4F4AD6D-C5FA-574C-A244-51D896AB550B}" type="slidenum">
              <a:rPr lang="en-US">
                <a:latin typeface="Verdana" charset="0"/>
              </a:rPr>
              <a:pPr/>
              <a:t>139</a:t>
            </a:fld>
            <a:endParaRPr lang="en-US">
              <a:latin typeface="Verdana" charset="0"/>
            </a:endParaRPr>
          </a:p>
        </p:txBody>
      </p:sp>
      <p:sp>
        <p:nvSpPr>
          <p:cNvPr id="105475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9" name="Rectangle 6"/>
          <p:cNvSpPr>
            <a:spLocks noChangeArrowheads="1"/>
          </p:cNvSpPr>
          <p:nvPr/>
        </p:nvSpPr>
        <p:spPr bwMode="auto">
          <a:xfrm>
            <a:off x="241300" y="1514475"/>
            <a:ext cx="213836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If you were in California, what problem plant would you see here?</a:t>
            </a:r>
            <a:endParaRPr lang="en-US" sz="1600" dirty="0">
              <a:latin typeface="Verdana" charset="0"/>
            </a:endParaRPr>
          </a:p>
        </p:txBody>
      </p:sp>
      <p:sp>
        <p:nvSpPr>
          <p:cNvPr id="105481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1" name="Picture 10" descr="5-5-14-10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1099" y="1394380"/>
            <a:ext cx="6052807" cy="40503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353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12</a:t>
            </a:r>
          </a:p>
        </p:txBody>
      </p:sp>
    </p:spTree>
    <p:extLst>
      <p:ext uri="{BB962C8B-B14F-4D97-AF65-F5344CB8AC3E}">
        <p14:creationId xmlns:p14="http://schemas.microsoft.com/office/powerpoint/2010/main" val="3974521428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ll-four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135" y="2114705"/>
            <a:ext cx="6323949" cy="4201819"/>
          </a:xfrm>
          <a:prstGeom prst="rect">
            <a:avLst/>
          </a:prstGeom>
        </p:spPr>
      </p:pic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14</a:t>
            </a:fld>
            <a:endParaRPr lang="en-US">
              <a:latin typeface="Verdana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1117600" y="355600"/>
            <a:ext cx="6718300" cy="64770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algn="ctr" eaLnBrk="1" hangingPunct="1">
              <a:defRPr/>
            </a:pPr>
            <a:r>
              <a:rPr lang="en-US" sz="3600" dirty="0"/>
              <a:t>Confusion #3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33738" y="2591138"/>
            <a:ext cx="15240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149F40"/>
                </a:solidFill>
                <a:latin typeface="+mn-lt"/>
              </a:rPr>
              <a:t>Eastern Poison Ivy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48825" y="2206881"/>
            <a:ext cx="3927231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6600"/>
                </a:solidFill>
                <a:latin typeface="+mn-lt"/>
              </a:rPr>
              <a:t>Western Poison Ivy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27680" y="1129324"/>
            <a:ext cx="4126524" cy="7138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+mn-lt"/>
              </a:rPr>
              <a:t>Lots of overlap and</a:t>
            </a:r>
            <a:br>
              <a:rPr lang="en-US" sz="1800" dirty="0">
                <a:solidFill>
                  <a:srgbClr val="000000"/>
                </a:solidFill>
                <a:latin typeface="+mn-lt"/>
              </a:rPr>
            </a:br>
            <a:r>
              <a:rPr lang="en-US" sz="1800" i="1" dirty="0">
                <a:solidFill>
                  <a:srgbClr val="000000"/>
                </a:solidFill>
                <a:latin typeface="+mn-lt"/>
              </a:rPr>
              <a:t>they all look pretty similar!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1360" y="4252877"/>
            <a:ext cx="15240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E500E5"/>
                </a:solidFill>
                <a:latin typeface="+mn-lt"/>
              </a:rPr>
              <a:t>Pacific Poison Oak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76000" y="4854335"/>
            <a:ext cx="15494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3E299A"/>
                </a:solidFill>
                <a:latin typeface="+mn-lt"/>
              </a:rPr>
              <a:t>Atlantic Poison Oak</a:t>
            </a:r>
          </a:p>
        </p:txBody>
      </p:sp>
    </p:spTree>
    <p:extLst>
      <p:ext uri="{BB962C8B-B14F-4D97-AF65-F5344CB8AC3E}">
        <p14:creationId xmlns:p14="http://schemas.microsoft.com/office/powerpoint/2010/main" val="669307149"/>
      </p:ext>
    </p:extLst>
  </p:cSld>
  <p:clrMapOvr>
    <a:masterClrMapping/>
  </p:clrMapOvr>
  <p:transition>
    <p:wipe dir="r"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4F4AD6D-C5FA-574C-A244-51D896AB550B}" type="slidenum">
              <a:rPr lang="en-US">
                <a:latin typeface="Verdana" charset="0"/>
              </a:rPr>
              <a:pPr/>
              <a:t>140</a:t>
            </a:fld>
            <a:endParaRPr lang="en-US">
              <a:latin typeface="Verdana" charset="0"/>
            </a:endParaRPr>
          </a:p>
        </p:txBody>
      </p:sp>
      <p:sp>
        <p:nvSpPr>
          <p:cNvPr id="105475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8" name="Rectangle 5"/>
          <p:cNvSpPr>
            <a:spLocks noChangeArrowheads="1"/>
          </p:cNvSpPr>
          <p:nvPr/>
        </p:nvSpPr>
        <p:spPr bwMode="auto">
          <a:xfrm>
            <a:off x="1353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12</a:t>
            </a:r>
          </a:p>
        </p:txBody>
      </p:sp>
      <p:sp>
        <p:nvSpPr>
          <p:cNvPr id="105479" name="Rectangle 6"/>
          <p:cNvSpPr>
            <a:spLocks noChangeArrowheads="1"/>
          </p:cNvSpPr>
          <p:nvPr/>
        </p:nvSpPr>
        <p:spPr bwMode="auto">
          <a:xfrm>
            <a:off x="260513" y="1481911"/>
            <a:ext cx="2058051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There is only Pacific Poison Oak in California, but there is a great deal of it.</a:t>
            </a:r>
            <a:endParaRPr lang="en-US" sz="1600" dirty="0">
              <a:latin typeface="Verdana" charset="0"/>
            </a:endParaRPr>
          </a:p>
        </p:txBody>
      </p:sp>
      <p:sp>
        <p:nvSpPr>
          <p:cNvPr id="105481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" name="Picture 1" descr="5-5-14-10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1099" y="1394380"/>
            <a:ext cx="6052807" cy="40503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reeform 5"/>
          <p:cNvSpPr/>
          <p:nvPr/>
        </p:nvSpPr>
        <p:spPr>
          <a:xfrm>
            <a:off x="788051" y="4090051"/>
            <a:ext cx="312616" cy="182411"/>
          </a:xfrm>
          <a:custGeom>
            <a:avLst/>
            <a:gdLst>
              <a:gd name="connsiteX0" fmla="*/ 312616 w 312616"/>
              <a:gd name="connsiteY0" fmla="*/ 0 h 182411"/>
              <a:gd name="connsiteX1" fmla="*/ 280052 w 312616"/>
              <a:gd name="connsiteY1" fmla="*/ 13026 h 182411"/>
              <a:gd name="connsiteX2" fmla="*/ 227949 w 312616"/>
              <a:gd name="connsiteY2" fmla="*/ 26052 h 182411"/>
              <a:gd name="connsiteX3" fmla="*/ 208411 w 312616"/>
              <a:gd name="connsiteY3" fmla="*/ 39077 h 182411"/>
              <a:gd name="connsiteX4" fmla="*/ 162821 w 312616"/>
              <a:gd name="connsiteY4" fmla="*/ 52103 h 182411"/>
              <a:gd name="connsiteX5" fmla="*/ 104205 w 312616"/>
              <a:gd name="connsiteY5" fmla="*/ 91180 h 182411"/>
              <a:gd name="connsiteX6" fmla="*/ 84667 w 312616"/>
              <a:gd name="connsiteY6" fmla="*/ 104205 h 182411"/>
              <a:gd name="connsiteX7" fmla="*/ 65128 w 312616"/>
              <a:gd name="connsiteY7" fmla="*/ 110718 h 182411"/>
              <a:gd name="connsiteX8" fmla="*/ 52103 w 312616"/>
              <a:gd name="connsiteY8" fmla="*/ 130257 h 182411"/>
              <a:gd name="connsiteX9" fmla="*/ 13026 w 312616"/>
              <a:gd name="connsiteY9" fmla="*/ 162821 h 182411"/>
              <a:gd name="connsiteX10" fmla="*/ 0 w 312616"/>
              <a:gd name="connsiteY10" fmla="*/ 182359 h 1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16" h="182411">
                <a:moveTo>
                  <a:pt x="312616" y="0"/>
                </a:moveTo>
                <a:cubicBezTo>
                  <a:pt x="301761" y="4342"/>
                  <a:pt x="291226" y="9588"/>
                  <a:pt x="280052" y="13026"/>
                </a:cubicBezTo>
                <a:cubicBezTo>
                  <a:pt x="262941" y="18291"/>
                  <a:pt x="227949" y="26052"/>
                  <a:pt x="227949" y="26052"/>
                </a:cubicBezTo>
                <a:cubicBezTo>
                  <a:pt x="221436" y="30394"/>
                  <a:pt x="215605" y="35994"/>
                  <a:pt x="208411" y="39077"/>
                </a:cubicBezTo>
                <a:cubicBezTo>
                  <a:pt x="193654" y="45401"/>
                  <a:pt x="177081" y="44181"/>
                  <a:pt x="162821" y="52103"/>
                </a:cubicBezTo>
                <a:cubicBezTo>
                  <a:pt x="162816" y="52106"/>
                  <a:pt x="113976" y="84666"/>
                  <a:pt x="104205" y="91180"/>
                </a:cubicBezTo>
                <a:cubicBezTo>
                  <a:pt x="97692" y="95522"/>
                  <a:pt x="92093" y="101730"/>
                  <a:pt x="84667" y="104205"/>
                </a:cubicBezTo>
                <a:lnTo>
                  <a:pt x="65128" y="110718"/>
                </a:lnTo>
                <a:cubicBezTo>
                  <a:pt x="60786" y="117231"/>
                  <a:pt x="57114" y="124244"/>
                  <a:pt x="52103" y="130257"/>
                </a:cubicBezTo>
                <a:cubicBezTo>
                  <a:pt x="36435" y="149059"/>
                  <a:pt x="32234" y="150015"/>
                  <a:pt x="13026" y="162821"/>
                </a:cubicBezTo>
                <a:cubicBezTo>
                  <a:pt x="5826" y="184419"/>
                  <a:pt x="13378" y="182359"/>
                  <a:pt x="0" y="182359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2820497" y="3717088"/>
            <a:ext cx="5950958" cy="1366073"/>
          </a:xfrm>
          <a:custGeom>
            <a:avLst/>
            <a:gdLst>
              <a:gd name="connsiteX0" fmla="*/ 472235 w 1649747"/>
              <a:gd name="connsiteY0" fmla="*/ 214149 h 1296997"/>
              <a:gd name="connsiteX1" fmla="*/ 315928 w 1649747"/>
              <a:gd name="connsiteY1" fmla="*/ 220662 h 1296997"/>
              <a:gd name="connsiteX2" fmla="*/ 16338 w 1649747"/>
              <a:gd name="connsiteY2" fmla="*/ 481175 h 1296997"/>
              <a:gd name="connsiteX3" fmla="*/ 61928 w 1649747"/>
              <a:gd name="connsiteY3" fmla="*/ 819841 h 1296997"/>
              <a:gd name="connsiteX4" fmla="*/ 250799 w 1649747"/>
              <a:gd name="connsiteY4" fmla="*/ 1028252 h 1296997"/>
              <a:gd name="connsiteX5" fmla="*/ 661107 w 1649747"/>
              <a:gd name="connsiteY5" fmla="*/ 1223636 h 1296997"/>
              <a:gd name="connsiteX6" fmla="*/ 1169107 w 1649747"/>
              <a:gd name="connsiteY6" fmla="*/ 1288764 h 1296997"/>
              <a:gd name="connsiteX7" fmla="*/ 1468697 w 1649747"/>
              <a:gd name="connsiteY7" fmla="*/ 1054303 h 1296997"/>
              <a:gd name="connsiteX8" fmla="*/ 1631517 w 1649747"/>
              <a:gd name="connsiteY8" fmla="*/ 461636 h 1296997"/>
              <a:gd name="connsiteX9" fmla="*/ 1038851 w 1649747"/>
              <a:gd name="connsiteY9" fmla="*/ 5739 h 1296997"/>
              <a:gd name="connsiteX10" fmla="*/ 472235 w 1649747"/>
              <a:gd name="connsiteY10" fmla="*/ 214149 h 1296997"/>
              <a:gd name="connsiteX0" fmla="*/ 472235 w 4759039"/>
              <a:gd name="connsiteY0" fmla="*/ 258116 h 1364046"/>
              <a:gd name="connsiteX1" fmla="*/ 315928 w 4759039"/>
              <a:gd name="connsiteY1" fmla="*/ 264629 h 1364046"/>
              <a:gd name="connsiteX2" fmla="*/ 16338 w 4759039"/>
              <a:gd name="connsiteY2" fmla="*/ 525142 h 1364046"/>
              <a:gd name="connsiteX3" fmla="*/ 61928 w 4759039"/>
              <a:gd name="connsiteY3" fmla="*/ 863808 h 1364046"/>
              <a:gd name="connsiteX4" fmla="*/ 250799 w 4759039"/>
              <a:gd name="connsiteY4" fmla="*/ 1072219 h 1364046"/>
              <a:gd name="connsiteX5" fmla="*/ 661107 w 4759039"/>
              <a:gd name="connsiteY5" fmla="*/ 1267603 h 1364046"/>
              <a:gd name="connsiteX6" fmla="*/ 1169107 w 4759039"/>
              <a:gd name="connsiteY6" fmla="*/ 1332731 h 1364046"/>
              <a:gd name="connsiteX7" fmla="*/ 1468697 w 4759039"/>
              <a:gd name="connsiteY7" fmla="*/ 1098270 h 1364046"/>
              <a:gd name="connsiteX8" fmla="*/ 4757671 w 4759039"/>
              <a:gd name="connsiteY8" fmla="*/ 1319705 h 1364046"/>
              <a:gd name="connsiteX9" fmla="*/ 1038851 w 4759039"/>
              <a:gd name="connsiteY9" fmla="*/ 49706 h 1364046"/>
              <a:gd name="connsiteX10" fmla="*/ 472235 w 4759039"/>
              <a:gd name="connsiteY10" fmla="*/ 258116 h 1364046"/>
              <a:gd name="connsiteX0" fmla="*/ 472235 w 4758967"/>
              <a:gd name="connsiteY0" fmla="*/ 258116 h 1562973"/>
              <a:gd name="connsiteX1" fmla="*/ 315928 w 4758967"/>
              <a:gd name="connsiteY1" fmla="*/ 264629 h 1562973"/>
              <a:gd name="connsiteX2" fmla="*/ 16338 w 4758967"/>
              <a:gd name="connsiteY2" fmla="*/ 525142 h 1562973"/>
              <a:gd name="connsiteX3" fmla="*/ 61928 w 4758967"/>
              <a:gd name="connsiteY3" fmla="*/ 863808 h 1562973"/>
              <a:gd name="connsiteX4" fmla="*/ 250799 w 4758967"/>
              <a:gd name="connsiteY4" fmla="*/ 1072219 h 1562973"/>
              <a:gd name="connsiteX5" fmla="*/ 661107 w 4758967"/>
              <a:gd name="connsiteY5" fmla="*/ 1267603 h 1562973"/>
              <a:gd name="connsiteX6" fmla="*/ 2106953 w 4758967"/>
              <a:gd name="connsiteY6" fmla="*/ 1560679 h 1562973"/>
              <a:gd name="connsiteX7" fmla="*/ 1468697 w 4758967"/>
              <a:gd name="connsiteY7" fmla="*/ 1098270 h 1562973"/>
              <a:gd name="connsiteX8" fmla="*/ 4757671 w 4758967"/>
              <a:gd name="connsiteY8" fmla="*/ 1319705 h 1562973"/>
              <a:gd name="connsiteX9" fmla="*/ 1038851 w 4758967"/>
              <a:gd name="connsiteY9" fmla="*/ 49706 h 1562973"/>
              <a:gd name="connsiteX10" fmla="*/ 472235 w 4758967"/>
              <a:gd name="connsiteY10" fmla="*/ 258116 h 1562973"/>
              <a:gd name="connsiteX0" fmla="*/ 472235 w 4762870"/>
              <a:gd name="connsiteY0" fmla="*/ 258116 h 1929125"/>
              <a:gd name="connsiteX1" fmla="*/ 315928 w 4762870"/>
              <a:gd name="connsiteY1" fmla="*/ 264629 h 1929125"/>
              <a:gd name="connsiteX2" fmla="*/ 16338 w 4762870"/>
              <a:gd name="connsiteY2" fmla="*/ 525142 h 1929125"/>
              <a:gd name="connsiteX3" fmla="*/ 61928 w 4762870"/>
              <a:gd name="connsiteY3" fmla="*/ 863808 h 1929125"/>
              <a:gd name="connsiteX4" fmla="*/ 250799 w 4762870"/>
              <a:gd name="connsiteY4" fmla="*/ 1072219 h 1929125"/>
              <a:gd name="connsiteX5" fmla="*/ 661107 w 4762870"/>
              <a:gd name="connsiteY5" fmla="*/ 1267603 h 1929125"/>
              <a:gd name="connsiteX6" fmla="*/ 2106953 w 4762870"/>
              <a:gd name="connsiteY6" fmla="*/ 1560679 h 1929125"/>
              <a:gd name="connsiteX7" fmla="*/ 3702594 w 4762870"/>
              <a:gd name="connsiteY7" fmla="*/ 1925398 h 1929125"/>
              <a:gd name="connsiteX8" fmla="*/ 4757671 w 4762870"/>
              <a:gd name="connsiteY8" fmla="*/ 1319705 h 1929125"/>
              <a:gd name="connsiteX9" fmla="*/ 1038851 w 4762870"/>
              <a:gd name="connsiteY9" fmla="*/ 49706 h 1929125"/>
              <a:gd name="connsiteX10" fmla="*/ 472235 w 4762870"/>
              <a:gd name="connsiteY10" fmla="*/ 258116 h 1929125"/>
              <a:gd name="connsiteX0" fmla="*/ 472235 w 4762870"/>
              <a:gd name="connsiteY0" fmla="*/ 258116 h 1928558"/>
              <a:gd name="connsiteX1" fmla="*/ 315928 w 4762870"/>
              <a:gd name="connsiteY1" fmla="*/ 264629 h 1928558"/>
              <a:gd name="connsiteX2" fmla="*/ 16338 w 4762870"/>
              <a:gd name="connsiteY2" fmla="*/ 525142 h 1928558"/>
              <a:gd name="connsiteX3" fmla="*/ 61928 w 4762870"/>
              <a:gd name="connsiteY3" fmla="*/ 863808 h 1928558"/>
              <a:gd name="connsiteX4" fmla="*/ 250799 w 4762870"/>
              <a:gd name="connsiteY4" fmla="*/ 1072219 h 1928558"/>
              <a:gd name="connsiteX5" fmla="*/ 491774 w 4762870"/>
              <a:gd name="connsiteY5" fmla="*/ 1625808 h 1928558"/>
              <a:gd name="connsiteX6" fmla="*/ 2106953 w 4762870"/>
              <a:gd name="connsiteY6" fmla="*/ 1560679 h 1928558"/>
              <a:gd name="connsiteX7" fmla="*/ 3702594 w 4762870"/>
              <a:gd name="connsiteY7" fmla="*/ 1925398 h 1928558"/>
              <a:gd name="connsiteX8" fmla="*/ 4757671 w 4762870"/>
              <a:gd name="connsiteY8" fmla="*/ 1319705 h 1928558"/>
              <a:gd name="connsiteX9" fmla="*/ 1038851 w 4762870"/>
              <a:gd name="connsiteY9" fmla="*/ 49706 h 1928558"/>
              <a:gd name="connsiteX10" fmla="*/ 472235 w 4762870"/>
              <a:gd name="connsiteY10" fmla="*/ 258116 h 1928558"/>
              <a:gd name="connsiteX0" fmla="*/ 1573104 w 5863739"/>
              <a:gd name="connsiteY0" fmla="*/ 258116 h 1928558"/>
              <a:gd name="connsiteX1" fmla="*/ 1416797 w 5863739"/>
              <a:gd name="connsiteY1" fmla="*/ 264629 h 1928558"/>
              <a:gd name="connsiteX2" fmla="*/ 1117207 w 5863739"/>
              <a:gd name="connsiteY2" fmla="*/ 525142 h 1928558"/>
              <a:gd name="connsiteX3" fmla="*/ 1162797 w 5863739"/>
              <a:gd name="connsiteY3" fmla="*/ 863808 h 1928558"/>
              <a:gd name="connsiteX4" fmla="*/ 3514 w 5863739"/>
              <a:gd name="connsiteY4" fmla="*/ 1612783 h 1928558"/>
              <a:gd name="connsiteX5" fmla="*/ 1592643 w 5863739"/>
              <a:gd name="connsiteY5" fmla="*/ 1625808 h 1928558"/>
              <a:gd name="connsiteX6" fmla="*/ 3207822 w 5863739"/>
              <a:gd name="connsiteY6" fmla="*/ 1560679 h 1928558"/>
              <a:gd name="connsiteX7" fmla="*/ 4803463 w 5863739"/>
              <a:gd name="connsiteY7" fmla="*/ 1925398 h 1928558"/>
              <a:gd name="connsiteX8" fmla="*/ 5858540 w 5863739"/>
              <a:gd name="connsiteY8" fmla="*/ 1319705 h 1928558"/>
              <a:gd name="connsiteX9" fmla="*/ 2139720 w 5863739"/>
              <a:gd name="connsiteY9" fmla="*/ 49706 h 1928558"/>
              <a:gd name="connsiteX10" fmla="*/ 1573104 w 5863739"/>
              <a:gd name="connsiteY10" fmla="*/ 258116 h 1928558"/>
              <a:gd name="connsiteX0" fmla="*/ 1663150 w 5953785"/>
              <a:gd name="connsiteY0" fmla="*/ 258116 h 1928558"/>
              <a:gd name="connsiteX1" fmla="*/ 1506843 w 5953785"/>
              <a:gd name="connsiteY1" fmla="*/ 264629 h 1928558"/>
              <a:gd name="connsiteX2" fmla="*/ 1207253 w 5953785"/>
              <a:gd name="connsiteY2" fmla="*/ 525142 h 1928558"/>
              <a:gd name="connsiteX3" fmla="*/ 295458 w 5953785"/>
              <a:gd name="connsiteY3" fmla="*/ 824731 h 1928558"/>
              <a:gd name="connsiteX4" fmla="*/ 93560 w 5953785"/>
              <a:gd name="connsiteY4" fmla="*/ 1612783 h 1928558"/>
              <a:gd name="connsiteX5" fmla="*/ 1682689 w 5953785"/>
              <a:gd name="connsiteY5" fmla="*/ 1625808 h 1928558"/>
              <a:gd name="connsiteX6" fmla="*/ 3297868 w 5953785"/>
              <a:gd name="connsiteY6" fmla="*/ 1560679 h 1928558"/>
              <a:gd name="connsiteX7" fmla="*/ 4893509 w 5953785"/>
              <a:gd name="connsiteY7" fmla="*/ 1925398 h 1928558"/>
              <a:gd name="connsiteX8" fmla="*/ 5948586 w 5953785"/>
              <a:gd name="connsiteY8" fmla="*/ 1319705 h 1928558"/>
              <a:gd name="connsiteX9" fmla="*/ 2229766 w 5953785"/>
              <a:gd name="connsiteY9" fmla="*/ 49706 h 1928558"/>
              <a:gd name="connsiteX10" fmla="*/ 1663150 w 5953785"/>
              <a:gd name="connsiteY10" fmla="*/ 258116 h 1928558"/>
              <a:gd name="connsiteX0" fmla="*/ 1663150 w 5953785"/>
              <a:gd name="connsiteY0" fmla="*/ 23241 h 1693683"/>
              <a:gd name="connsiteX1" fmla="*/ 1506843 w 5953785"/>
              <a:gd name="connsiteY1" fmla="*/ 29754 h 1693683"/>
              <a:gd name="connsiteX2" fmla="*/ 1207253 w 5953785"/>
              <a:gd name="connsiteY2" fmla="*/ 290267 h 1693683"/>
              <a:gd name="connsiteX3" fmla="*/ 295458 w 5953785"/>
              <a:gd name="connsiteY3" fmla="*/ 589856 h 1693683"/>
              <a:gd name="connsiteX4" fmla="*/ 93560 w 5953785"/>
              <a:gd name="connsiteY4" fmla="*/ 1377908 h 1693683"/>
              <a:gd name="connsiteX5" fmla="*/ 1682689 w 5953785"/>
              <a:gd name="connsiteY5" fmla="*/ 1390933 h 1693683"/>
              <a:gd name="connsiteX6" fmla="*/ 3297868 w 5953785"/>
              <a:gd name="connsiteY6" fmla="*/ 1325804 h 1693683"/>
              <a:gd name="connsiteX7" fmla="*/ 4893509 w 5953785"/>
              <a:gd name="connsiteY7" fmla="*/ 1690523 h 1693683"/>
              <a:gd name="connsiteX8" fmla="*/ 5948586 w 5953785"/>
              <a:gd name="connsiteY8" fmla="*/ 1084830 h 1693683"/>
              <a:gd name="connsiteX9" fmla="*/ 3271817 w 5953785"/>
              <a:gd name="connsiteY9" fmla="*/ 186062 h 1693683"/>
              <a:gd name="connsiteX10" fmla="*/ 1663150 w 5953785"/>
              <a:gd name="connsiteY10" fmla="*/ 23241 h 1693683"/>
              <a:gd name="connsiteX0" fmla="*/ 1663150 w 5953785"/>
              <a:gd name="connsiteY0" fmla="*/ 35166 h 1705608"/>
              <a:gd name="connsiteX1" fmla="*/ 1506843 w 5953785"/>
              <a:gd name="connsiteY1" fmla="*/ 41679 h 1705608"/>
              <a:gd name="connsiteX2" fmla="*/ 1207253 w 5953785"/>
              <a:gd name="connsiteY2" fmla="*/ 302192 h 1705608"/>
              <a:gd name="connsiteX3" fmla="*/ 295458 w 5953785"/>
              <a:gd name="connsiteY3" fmla="*/ 601781 h 1705608"/>
              <a:gd name="connsiteX4" fmla="*/ 93560 w 5953785"/>
              <a:gd name="connsiteY4" fmla="*/ 1389833 h 1705608"/>
              <a:gd name="connsiteX5" fmla="*/ 1682689 w 5953785"/>
              <a:gd name="connsiteY5" fmla="*/ 1402858 h 1705608"/>
              <a:gd name="connsiteX6" fmla="*/ 3297868 w 5953785"/>
              <a:gd name="connsiteY6" fmla="*/ 1337729 h 1705608"/>
              <a:gd name="connsiteX7" fmla="*/ 4893509 w 5953785"/>
              <a:gd name="connsiteY7" fmla="*/ 1702448 h 1705608"/>
              <a:gd name="connsiteX8" fmla="*/ 5948586 w 5953785"/>
              <a:gd name="connsiteY8" fmla="*/ 1096755 h 1705608"/>
              <a:gd name="connsiteX9" fmla="*/ 4190125 w 5953785"/>
              <a:gd name="connsiteY9" fmla="*/ 380346 h 1705608"/>
              <a:gd name="connsiteX10" fmla="*/ 1663150 w 5953785"/>
              <a:gd name="connsiteY10" fmla="*/ 35166 h 1705608"/>
              <a:gd name="connsiteX0" fmla="*/ 3141561 w 5953785"/>
              <a:gd name="connsiteY0" fmla="*/ 567462 h 1671289"/>
              <a:gd name="connsiteX1" fmla="*/ 1506843 w 5953785"/>
              <a:gd name="connsiteY1" fmla="*/ 7360 h 1671289"/>
              <a:gd name="connsiteX2" fmla="*/ 1207253 w 5953785"/>
              <a:gd name="connsiteY2" fmla="*/ 267873 h 1671289"/>
              <a:gd name="connsiteX3" fmla="*/ 295458 w 5953785"/>
              <a:gd name="connsiteY3" fmla="*/ 567462 h 1671289"/>
              <a:gd name="connsiteX4" fmla="*/ 93560 w 5953785"/>
              <a:gd name="connsiteY4" fmla="*/ 1355514 h 1671289"/>
              <a:gd name="connsiteX5" fmla="*/ 1682689 w 5953785"/>
              <a:gd name="connsiteY5" fmla="*/ 1368539 h 1671289"/>
              <a:gd name="connsiteX6" fmla="*/ 3297868 w 5953785"/>
              <a:gd name="connsiteY6" fmla="*/ 1303410 h 1671289"/>
              <a:gd name="connsiteX7" fmla="*/ 4893509 w 5953785"/>
              <a:gd name="connsiteY7" fmla="*/ 1668129 h 1671289"/>
              <a:gd name="connsiteX8" fmla="*/ 5948586 w 5953785"/>
              <a:gd name="connsiteY8" fmla="*/ 1062436 h 1671289"/>
              <a:gd name="connsiteX9" fmla="*/ 4190125 w 5953785"/>
              <a:gd name="connsiteY9" fmla="*/ 346027 h 1671289"/>
              <a:gd name="connsiteX10" fmla="*/ 3141561 w 5953785"/>
              <a:gd name="connsiteY10" fmla="*/ 567462 h 1671289"/>
              <a:gd name="connsiteX0" fmla="*/ 3141561 w 5953785"/>
              <a:gd name="connsiteY0" fmla="*/ 300880 h 1404707"/>
              <a:gd name="connsiteX1" fmla="*/ 2099510 w 5953785"/>
              <a:gd name="connsiteY1" fmla="*/ 196676 h 1404707"/>
              <a:gd name="connsiteX2" fmla="*/ 1207253 w 5953785"/>
              <a:gd name="connsiteY2" fmla="*/ 1291 h 1404707"/>
              <a:gd name="connsiteX3" fmla="*/ 295458 w 5953785"/>
              <a:gd name="connsiteY3" fmla="*/ 300880 h 1404707"/>
              <a:gd name="connsiteX4" fmla="*/ 93560 w 5953785"/>
              <a:gd name="connsiteY4" fmla="*/ 1088932 h 1404707"/>
              <a:gd name="connsiteX5" fmla="*/ 1682689 w 5953785"/>
              <a:gd name="connsiteY5" fmla="*/ 1101957 h 1404707"/>
              <a:gd name="connsiteX6" fmla="*/ 3297868 w 5953785"/>
              <a:gd name="connsiteY6" fmla="*/ 1036828 h 1404707"/>
              <a:gd name="connsiteX7" fmla="*/ 4893509 w 5953785"/>
              <a:gd name="connsiteY7" fmla="*/ 1401547 h 1404707"/>
              <a:gd name="connsiteX8" fmla="*/ 5948586 w 5953785"/>
              <a:gd name="connsiteY8" fmla="*/ 795854 h 1404707"/>
              <a:gd name="connsiteX9" fmla="*/ 4190125 w 5953785"/>
              <a:gd name="connsiteY9" fmla="*/ 79445 h 1404707"/>
              <a:gd name="connsiteX10" fmla="*/ 3141561 w 5953785"/>
              <a:gd name="connsiteY10" fmla="*/ 300880 h 1404707"/>
              <a:gd name="connsiteX0" fmla="*/ 3138734 w 5950958"/>
              <a:gd name="connsiteY0" fmla="*/ 249200 h 1353027"/>
              <a:gd name="connsiteX1" fmla="*/ 2096683 w 5950958"/>
              <a:gd name="connsiteY1" fmla="*/ 144996 h 1353027"/>
              <a:gd name="connsiteX2" fmla="*/ 1106734 w 5950958"/>
              <a:gd name="connsiteY2" fmla="*/ 1714 h 1353027"/>
              <a:gd name="connsiteX3" fmla="*/ 292631 w 5950958"/>
              <a:gd name="connsiteY3" fmla="*/ 249200 h 1353027"/>
              <a:gd name="connsiteX4" fmla="*/ 90733 w 5950958"/>
              <a:gd name="connsiteY4" fmla="*/ 1037252 h 1353027"/>
              <a:gd name="connsiteX5" fmla="*/ 1679862 w 5950958"/>
              <a:gd name="connsiteY5" fmla="*/ 1050277 h 1353027"/>
              <a:gd name="connsiteX6" fmla="*/ 3295041 w 5950958"/>
              <a:gd name="connsiteY6" fmla="*/ 985148 h 1353027"/>
              <a:gd name="connsiteX7" fmla="*/ 4890682 w 5950958"/>
              <a:gd name="connsiteY7" fmla="*/ 1349867 h 1353027"/>
              <a:gd name="connsiteX8" fmla="*/ 5945759 w 5950958"/>
              <a:gd name="connsiteY8" fmla="*/ 744174 h 1353027"/>
              <a:gd name="connsiteX9" fmla="*/ 4187298 w 5950958"/>
              <a:gd name="connsiteY9" fmla="*/ 27765 h 1353027"/>
              <a:gd name="connsiteX10" fmla="*/ 3138734 w 5950958"/>
              <a:gd name="connsiteY10" fmla="*/ 249200 h 1353027"/>
              <a:gd name="connsiteX0" fmla="*/ 3138734 w 5950958"/>
              <a:gd name="connsiteY0" fmla="*/ 262246 h 1366073"/>
              <a:gd name="connsiteX1" fmla="*/ 2096683 w 5950958"/>
              <a:gd name="connsiteY1" fmla="*/ 158042 h 1366073"/>
              <a:gd name="connsiteX2" fmla="*/ 1106734 w 5950958"/>
              <a:gd name="connsiteY2" fmla="*/ 14760 h 1366073"/>
              <a:gd name="connsiteX3" fmla="*/ 292631 w 5950958"/>
              <a:gd name="connsiteY3" fmla="*/ 262246 h 1366073"/>
              <a:gd name="connsiteX4" fmla="*/ 90733 w 5950958"/>
              <a:gd name="connsiteY4" fmla="*/ 1050298 h 1366073"/>
              <a:gd name="connsiteX5" fmla="*/ 1679862 w 5950958"/>
              <a:gd name="connsiteY5" fmla="*/ 1063323 h 1366073"/>
              <a:gd name="connsiteX6" fmla="*/ 3295041 w 5950958"/>
              <a:gd name="connsiteY6" fmla="*/ 998194 h 1366073"/>
              <a:gd name="connsiteX7" fmla="*/ 4890682 w 5950958"/>
              <a:gd name="connsiteY7" fmla="*/ 1362913 h 1366073"/>
              <a:gd name="connsiteX8" fmla="*/ 5945759 w 5950958"/>
              <a:gd name="connsiteY8" fmla="*/ 757220 h 1366073"/>
              <a:gd name="connsiteX9" fmla="*/ 4187298 w 5950958"/>
              <a:gd name="connsiteY9" fmla="*/ 40811 h 1366073"/>
              <a:gd name="connsiteX10" fmla="*/ 3138734 w 5950958"/>
              <a:gd name="connsiteY10" fmla="*/ 262246 h 136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50958" h="1366073">
                <a:moveTo>
                  <a:pt x="3138734" y="262246"/>
                </a:moveTo>
                <a:cubicBezTo>
                  <a:pt x="2790298" y="281784"/>
                  <a:pt x="2435350" y="199290"/>
                  <a:pt x="2096683" y="158042"/>
                </a:cubicBezTo>
                <a:cubicBezTo>
                  <a:pt x="1758016" y="116794"/>
                  <a:pt x="1374844" y="75547"/>
                  <a:pt x="1106734" y="14760"/>
                </a:cubicBezTo>
                <a:cubicBezTo>
                  <a:pt x="838624" y="-46027"/>
                  <a:pt x="461964" y="89656"/>
                  <a:pt x="292631" y="262246"/>
                </a:cubicBezTo>
                <a:cubicBezTo>
                  <a:pt x="123298" y="434836"/>
                  <a:pt x="-140472" y="916785"/>
                  <a:pt x="90733" y="1050298"/>
                </a:cubicBezTo>
                <a:cubicBezTo>
                  <a:pt x="321938" y="1183811"/>
                  <a:pt x="1145811" y="1072007"/>
                  <a:pt x="1679862" y="1063323"/>
                </a:cubicBezTo>
                <a:cubicBezTo>
                  <a:pt x="2213913" y="1054639"/>
                  <a:pt x="2759904" y="948262"/>
                  <a:pt x="3295041" y="998194"/>
                </a:cubicBezTo>
                <a:cubicBezTo>
                  <a:pt x="3830178" y="1048126"/>
                  <a:pt x="4448896" y="1403075"/>
                  <a:pt x="4890682" y="1362913"/>
                </a:cubicBezTo>
                <a:cubicBezTo>
                  <a:pt x="5332468" y="1322751"/>
                  <a:pt x="6017400" y="931981"/>
                  <a:pt x="5945759" y="757220"/>
                </a:cubicBezTo>
                <a:cubicBezTo>
                  <a:pt x="5874118" y="582459"/>
                  <a:pt x="4655136" y="123307"/>
                  <a:pt x="4187298" y="40811"/>
                </a:cubicBezTo>
                <a:cubicBezTo>
                  <a:pt x="3719460" y="-41685"/>
                  <a:pt x="3487170" y="242708"/>
                  <a:pt x="3138734" y="262246"/>
                </a:cubicBezTo>
                <a:close/>
              </a:path>
            </a:pathLst>
          </a:custGeom>
          <a:ln w="38100" cmpd="sng">
            <a:solidFill>
              <a:srgbClr val="FF000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solidFill>
                  <a:srgbClr val="FF0000"/>
                </a:solidFill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957491"/>
      </p:ext>
    </p:extLst>
  </p:cSld>
  <p:clrMapOvr>
    <a:masterClrMapping/>
  </p:clrMapOvr>
  <p:transition>
    <p:wipe dir="r"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4F4AD6D-C5FA-574C-A244-51D896AB550B}" type="slidenum">
              <a:rPr lang="en-US">
                <a:latin typeface="Verdana" charset="0"/>
              </a:rPr>
              <a:pPr/>
              <a:t>141</a:t>
            </a:fld>
            <a:endParaRPr lang="en-US">
              <a:latin typeface="Verdana" charset="0"/>
            </a:endParaRPr>
          </a:p>
        </p:txBody>
      </p:sp>
      <p:sp>
        <p:nvSpPr>
          <p:cNvPr id="105475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9" name="Rectangle 6"/>
          <p:cNvSpPr>
            <a:spLocks noChangeArrowheads="1"/>
          </p:cNvSpPr>
          <p:nvPr/>
        </p:nvSpPr>
        <p:spPr bwMode="auto">
          <a:xfrm>
            <a:off x="227949" y="1553552"/>
            <a:ext cx="20580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Is this poison sumac?</a:t>
            </a:r>
            <a:endParaRPr lang="en-US" sz="1600" dirty="0">
              <a:latin typeface="Verdana" charset="0"/>
            </a:endParaRPr>
          </a:p>
        </p:txBody>
      </p:sp>
      <p:sp>
        <p:nvSpPr>
          <p:cNvPr id="105481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788051" y="4090051"/>
            <a:ext cx="312616" cy="182411"/>
          </a:xfrm>
          <a:custGeom>
            <a:avLst/>
            <a:gdLst>
              <a:gd name="connsiteX0" fmla="*/ 312616 w 312616"/>
              <a:gd name="connsiteY0" fmla="*/ 0 h 182411"/>
              <a:gd name="connsiteX1" fmla="*/ 280052 w 312616"/>
              <a:gd name="connsiteY1" fmla="*/ 13026 h 182411"/>
              <a:gd name="connsiteX2" fmla="*/ 227949 w 312616"/>
              <a:gd name="connsiteY2" fmla="*/ 26052 h 182411"/>
              <a:gd name="connsiteX3" fmla="*/ 208411 w 312616"/>
              <a:gd name="connsiteY3" fmla="*/ 39077 h 182411"/>
              <a:gd name="connsiteX4" fmla="*/ 162821 w 312616"/>
              <a:gd name="connsiteY4" fmla="*/ 52103 h 182411"/>
              <a:gd name="connsiteX5" fmla="*/ 104205 w 312616"/>
              <a:gd name="connsiteY5" fmla="*/ 91180 h 182411"/>
              <a:gd name="connsiteX6" fmla="*/ 84667 w 312616"/>
              <a:gd name="connsiteY6" fmla="*/ 104205 h 182411"/>
              <a:gd name="connsiteX7" fmla="*/ 65128 w 312616"/>
              <a:gd name="connsiteY7" fmla="*/ 110718 h 182411"/>
              <a:gd name="connsiteX8" fmla="*/ 52103 w 312616"/>
              <a:gd name="connsiteY8" fmla="*/ 130257 h 182411"/>
              <a:gd name="connsiteX9" fmla="*/ 13026 w 312616"/>
              <a:gd name="connsiteY9" fmla="*/ 162821 h 182411"/>
              <a:gd name="connsiteX10" fmla="*/ 0 w 312616"/>
              <a:gd name="connsiteY10" fmla="*/ 182359 h 1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16" h="182411">
                <a:moveTo>
                  <a:pt x="312616" y="0"/>
                </a:moveTo>
                <a:cubicBezTo>
                  <a:pt x="301761" y="4342"/>
                  <a:pt x="291226" y="9588"/>
                  <a:pt x="280052" y="13026"/>
                </a:cubicBezTo>
                <a:cubicBezTo>
                  <a:pt x="262941" y="18291"/>
                  <a:pt x="227949" y="26052"/>
                  <a:pt x="227949" y="26052"/>
                </a:cubicBezTo>
                <a:cubicBezTo>
                  <a:pt x="221436" y="30394"/>
                  <a:pt x="215605" y="35994"/>
                  <a:pt x="208411" y="39077"/>
                </a:cubicBezTo>
                <a:cubicBezTo>
                  <a:pt x="193654" y="45401"/>
                  <a:pt x="177081" y="44181"/>
                  <a:pt x="162821" y="52103"/>
                </a:cubicBezTo>
                <a:cubicBezTo>
                  <a:pt x="162816" y="52106"/>
                  <a:pt x="113976" y="84666"/>
                  <a:pt x="104205" y="91180"/>
                </a:cubicBezTo>
                <a:cubicBezTo>
                  <a:pt x="97692" y="95522"/>
                  <a:pt x="92093" y="101730"/>
                  <a:pt x="84667" y="104205"/>
                </a:cubicBezTo>
                <a:lnTo>
                  <a:pt x="65128" y="110718"/>
                </a:lnTo>
                <a:cubicBezTo>
                  <a:pt x="60786" y="117231"/>
                  <a:pt x="57114" y="124244"/>
                  <a:pt x="52103" y="130257"/>
                </a:cubicBezTo>
                <a:cubicBezTo>
                  <a:pt x="36435" y="149059"/>
                  <a:pt x="32234" y="150015"/>
                  <a:pt x="13026" y="162821"/>
                </a:cubicBezTo>
                <a:cubicBezTo>
                  <a:pt x="5826" y="184419"/>
                  <a:pt x="13378" y="182359"/>
                  <a:pt x="0" y="182359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  <p:pic>
        <p:nvPicPr>
          <p:cNvPr id="15" name="Picture 14" descr="07-02-06-1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5303" y="0"/>
            <a:ext cx="7259319" cy="62067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4314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13</a:t>
            </a:r>
          </a:p>
        </p:txBody>
      </p:sp>
    </p:spTree>
    <p:extLst>
      <p:ext uri="{BB962C8B-B14F-4D97-AF65-F5344CB8AC3E}">
        <p14:creationId xmlns:p14="http://schemas.microsoft.com/office/powerpoint/2010/main" val="274131560"/>
      </p:ext>
    </p:extLst>
  </p:cSld>
  <p:clrMapOvr>
    <a:masterClrMapping/>
  </p:clrMapOvr>
  <p:transition>
    <p:wipe dir="r"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4F4AD6D-C5FA-574C-A244-51D896AB550B}" type="slidenum">
              <a:rPr lang="en-US">
                <a:latin typeface="Verdana" charset="0"/>
              </a:rPr>
              <a:pPr/>
              <a:t>142</a:t>
            </a:fld>
            <a:endParaRPr lang="en-US">
              <a:latin typeface="Verdana" charset="0"/>
            </a:endParaRPr>
          </a:p>
        </p:txBody>
      </p:sp>
      <p:sp>
        <p:nvSpPr>
          <p:cNvPr id="105475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8" name="Rectangle 5"/>
          <p:cNvSpPr>
            <a:spLocks noChangeArrowheads="1"/>
          </p:cNvSpPr>
          <p:nvPr/>
        </p:nvSpPr>
        <p:spPr bwMode="auto">
          <a:xfrm>
            <a:off x="14314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13</a:t>
            </a:r>
          </a:p>
        </p:txBody>
      </p:sp>
      <p:sp>
        <p:nvSpPr>
          <p:cNvPr id="105479" name="Rectangle 6"/>
          <p:cNvSpPr>
            <a:spLocks noChangeArrowheads="1"/>
          </p:cNvSpPr>
          <p:nvPr/>
        </p:nvSpPr>
        <p:spPr bwMode="auto">
          <a:xfrm>
            <a:off x="45590" y="1319091"/>
            <a:ext cx="2520461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No for two reasons:</a:t>
            </a:r>
          </a:p>
          <a:p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Poison sumac leaf edges are not saw-toothed.</a:t>
            </a:r>
            <a:endParaRPr lang="en-US" sz="1600" dirty="0">
              <a:latin typeface="Verdana" charset="0"/>
            </a:endParaRP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pPr marL="457200" indent="-457200">
              <a:buAutoNum type="arabicPeriod"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Poison sumac berries hang down, don’t stand up</a:t>
            </a:r>
          </a:p>
          <a:p>
            <a:pPr marL="457200" indent="-457200">
              <a:buAutoNum type="arabicPeriod"/>
            </a:pPr>
            <a:endParaRPr lang="en-US" sz="2000" dirty="0">
              <a:solidFill>
                <a:srgbClr val="000000"/>
              </a:solidFill>
              <a:latin typeface="Verdana" charset="0"/>
            </a:endParaRPr>
          </a:p>
        </p:txBody>
      </p:sp>
      <p:sp>
        <p:nvSpPr>
          <p:cNvPr id="105481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788051" y="4090051"/>
            <a:ext cx="312616" cy="182411"/>
          </a:xfrm>
          <a:custGeom>
            <a:avLst/>
            <a:gdLst>
              <a:gd name="connsiteX0" fmla="*/ 312616 w 312616"/>
              <a:gd name="connsiteY0" fmla="*/ 0 h 182411"/>
              <a:gd name="connsiteX1" fmla="*/ 280052 w 312616"/>
              <a:gd name="connsiteY1" fmla="*/ 13026 h 182411"/>
              <a:gd name="connsiteX2" fmla="*/ 227949 w 312616"/>
              <a:gd name="connsiteY2" fmla="*/ 26052 h 182411"/>
              <a:gd name="connsiteX3" fmla="*/ 208411 w 312616"/>
              <a:gd name="connsiteY3" fmla="*/ 39077 h 182411"/>
              <a:gd name="connsiteX4" fmla="*/ 162821 w 312616"/>
              <a:gd name="connsiteY4" fmla="*/ 52103 h 182411"/>
              <a:gd name="connsiteX5" fmla="*/ 104205 w 312616"/>
              <a:gd name="connsiteY5" fmla="*/ 91180 h 182411"/>
              <a:gd name="connsiteX6" fmla="*/ 84667 w 312616"/>
              <a:gd name="connsiteY6" fmla="*/ 104205 h 182411"/>
              <a:gd name="connsiteX7" fmla="*/ 65128 w 312616"/>
              <a:gd name="connsiteY7" fmla="*/ 110718 h 182411"/>
              <a:gd name="connsiteX8" fmla="*/ 52103 w 312616"/>
              <a:gd name="connsiteY8" fmla="*/ 130257 h 182411"/>
              <a:gd name="connsiteX9" fmla="*/ 13026 w 312616"/>
              <a:gd name="connsiteY9" fmla="*/ 162821 h 182411"/>
              <a:gd name="connsiteX10" fmla="*/ 0 w 312616"/>
              <a:gd name="connsiteY10" fmla="*/ 182359 h 1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16" h="182411">
                <a:moveTo>
                  <a:pt x="312616" y="0"/>
                </a:moveTo>
                <a:cubicBezTo>
                  <a:pt x="301761" y="4342"/>
                  <a:pt x="291226" y="9588"/>
                  <a:pt x="280052" y="13026"/>
                </a:cubicBezTo>
                <a:cubicBezTo>
                  <a:pt x="262941" y="18291"/>
                  <a:pt x="227949" y="26052"/>
                  <a:pt x="227949" y="26052"/>
                </a:cubicBezTo>
                <a:cubicBezTo>
                  <a:pt x="221436" y="30394"/>
                  <a:pt x="215605" y="35994"/>
                  <a:pt x="208411" y="39077"/>
                </a:cubicBezTo>
                <a:cubicBezTo>
                  <a:pt x="193654" y="45401"/>
                  <a:pt x="177081" y="44181"/>
                  <a:pt x="162821" y="52103"/>
                </a:cubicBezTo>
                <a:cubicBezTo>
                  <a:pt x="162816" y="52106"/>
                  <a:pt x="113976" y="84666"/>
                  <a:pt x="104205" y="91180"/>
                </a:cubicBezTo>
                <a:cubicBezTo>
                  <a:pt x="97692" y="95522"/>
                  <a:pt x="92093" y="101730"/>
                  <a:pt x="84667" y="104205"/>
                </a:cubicBezTo>
                <a:lnTo>
                  <a:pt x="65128" y="110718"/>
                </a:lnTo>
                <a:cubicBezTo>
                  <a:pt x="60786" y="117231"/>
                  <a:pt x="57114" y="124244"/>
                  <a:pt x="52103" y="130257"/>
                </a:cubicBezTo>
                <a:cubicBezTo>
                  <a:pt x="36435" y="149059"/>
                  <a:pt x="32234" y="150015"/>
                  <a:pt x="13026" y="162821"/>
                </a:cubicBezTo>
                <a:cubicBezTo>
                  <a:pt x="5826" y="184419"/>
                  <a:pt x="13378" y="182359"/>
                  <a:pt x="0" y="182359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  <p:pic>
        <p:nvPicPr>
          <p:cNvPr id="5" name="Picture 4" descr="07-02-06-1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5303" y="0"/>
            <a:ext cx="7259319" cy="62067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3" name="Straight Arrow Connector 2"/>
          <p:cNvCxnSpPr/>
          <p:nvPr/>
        </p:nvCxnSpPr>
        <p:spPr bwMode="auto">
          <a:xfrm flipV="1">
            <a:off x="2240410" y="1152769"/>
            <a:ext cx="1328616" cy="145887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V="1">
            <a:off x="1904349" y="2826564"/>
            <a:ext cx="4126523" cy="145496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503617436"/>
      </p:ext>
    </p:extLst>
  </p:cSld>
  <p:clrMapOvr>
    <a:masterClrMapping/>
  </p:clrMapOvr>
  <p:transition>
    <p:wipe dir="r"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4F4AD6D-C5FA-574C-A244-51D896AB550B}" type="slidenum">
              <a:rPr lang="en-US">
                <a:latin typeface="Verdana" charset="0"/>
              </a:rPr>
              <a:pPr/>
              <a:t>143</a:t>
            </a:fld>
            <a:endParaRPr lang="en-US">
              <a:latin typeface="Verdana" charset="0"/>
            </a:endParaRPr>
          </a:p>
        </p:txBody>
      </p:sp>
      <p:sp>
        <p:nvSpPr>
          <p:cNvPr id="105475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9" name="Rectangle 6"/>
          <p:cNvSpPr>
            <a:spLocks noChangeArrowheads="1"/>
          </p:cNvSpPr>
          <p:nvPr/>
        </p:nvSpPr>
        <p:spPr bwMode="auto">
          <a:xfrm>
            <a:off x="171026" y="1593489"/>
            <a:ext cx="214951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Which is Pacific Poison Oak?</a:t>
            </a:r>
          </a:p>
        </p:txBody>
      </p:sp>
      <p:sp>
        <p:nvSpPr>
          <p:cNvPr id="105481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788051" y="4090051"/>
            <a:ext cx="312616" cy="182411"/>
          </a:xfrm>
          <a:custGeom>
            <a:avLst/>
            <a:gdLst>
              <a:gd name="connsiteX0" fmla="*/ 312616 w 312616"/>
              <a:gd name="connsiteY0" fmla="*/ 0 h 182411"/>
              <a:gd name="connsiteX1" fmla="*/ 280052 w 312616"/>
              <a:gd name="connsiteY1" fmla="*/ 13026 h 182411"/>
              <a:gd name="connsiteX2" fmla="*/ 227949 w 312616"/>
              <a:gd name="connsiteY2" fmla="*/ 26052 h 182411"/>
              <a:gd name="connsiteX3" fmla="*/ 208411 w 312616"/>
              <a:gd name="connsiteY3" fmla="*/ 39077 h 182411"/>
              <a:gd name="connsiteX4" fmla="*/ 162821 w 312616"/>
              <a:gd name="connsiteY4" fmla="*/ 52103 h 182411"/>
              <a:gd name="connsiteX5" fmla="*/ 104205 w 312616"/>
              <a:gd name="connsiteY5" fmla="*/ 91180 h 182411"/>
              <a:gd name="connsiteX6" fmla="*/ 84667 w 312616"/>
              <a:gd name="connsiteY6" fmla="*/ 104205 h 182411"/>
              <a:gd name="connsiteX7" fmla="*/ 65128 w 312616"/>
              <a:gd name="connsiteY7" fmla="*/ 110718 h 182411"/>
              <a:gd name="connsiteX8" fmla="*/ 52103 w 312616"/>
              <a:gd name="connsiteY8" fmla="*/ 130257 h 182411"/>
              <a:gd name="connsiteX9" fmla="*/ 13026 w 312616"/>
              <a:gd name="connsiteY9" fmla="*/ 162821 h 182411"/>
              <a:gd name="connsiteX10" fmla="*/ 0 w 312616"/>
              <a:gd name="connsiteY10" fmla="*/ 182359 h 1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16" h="182411">
                <a:moveTo>
                  <a:pt x="312616" y="0"/>
                </a:moveTo>
                <a:cubicBezTo>
                  <a:pt x="301761" y="4342"/>
                  <a:pt x="291226" y="9588"/>
                  <a:pt x="280052" y="13026"/>
                </a:cubicBezTo>
                <a:cubicBezTo>
                  <a:pt x="262941" y="18291"/>
                  <a:pt x="227949" y="26052"/>
                  <a:pt x="227949" y="26052"/>
                </a:cubicBezTo>
                <a:cubicBezTo>
                  <a:pt x="221436" y="30394"/>
                  <a:pt x="215605" y="35994"/>
                  <a:pt x="208411" y="39077"/>
                </a:cubicBezTo>
                <a:cubicBezTo>
                  <a:pt x="193654" y="45401"/>
                  <a:pt x="177081" y="44181"/>
                  <a:pt x="162821" y="52103"/>
                </a:cubicBezTo>
                <a:cubicBezTo>
                  <a:pt x="162816" y="52106"/>
                  <a:pt x="113976" y="84666"/>
                  <a:pt x="104205" y="91180"/>
                </a:cubicBezTo>
                <a:cubicBezTo>
                  <a:pt x="97692" y="95522"/>
                  <a:pt x="92093" y="101730"/>
                  <a:pt x="84667" y="104205"/>
                </a:cubicBezTo>
                <a:lnTo>
                  <a:pt x="65128" y="110718"/>
                </a:lnTo>
                <a:cubicBezTo>
                  <a:pt x="60786" y="117231"/>
                  <a:pt x="57114" y="124244"/>
                  <a:pt x="52103" y="130257"/>
                </a:cubicBezTo>
                <a:cubicBezTo>
                  <a:pt x="36435" y="149059"/>
                  <a:pt x="32234" y="150015"/>
                  <a:pt x="13026" y="162821"/>
                </a:cubicBezTo>
                <a:cubicBezTo>
                  <a:pt x="5826" y="184419"/>
                  <a:pt x="13378" y="182359"/>
                  <a:pt x="0" y="182359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  <p:sp>
        <p:nvSpPr>
          <p:cNvPr id="2" name="Freeform 1"/>
          <p:cNvSpPr/>
          <p:nvPr/>
        </p:nvSpPr>
        <p:spPr>
          <a:xfrm>
            <a:off x="407663" y="3336051"/>
            <a:ext cx="470381" cy="215646"/>
          </a:xfrm>
          <a:custGeom>
            <a:avLst/>
            <a:gdLst>
              <a:gd name="connsiteX0" fmla="*/ 470381 w 470381"/>
              <a:gd name="connsiteY0" fmla="*/ 35129 h 215646"/>
              <a:gd name="connsiteX1" fmla="*/ 431182 w 470381"/>
              <a:gd name="connsiteY1" fmla="*/ 11609 h 215646"/>
              <a:gd name="connsiteX2" fmla="*/ 250870 w 470381"/>
              <a:gd name="connsiteY2" fmla="*/ 11609 h 215646"/>
              <a:gd name="connsiteX3" fmla="*/ 227351 w 470381"/>
              <a:gd name="connsiteY3" fmla="*/ 19449 h 215646"/>
              <a:gd name="connsiteX4" fmla="*/ 211671 w 470381"/>
              <a:gd name="connsiteY4" fmla="*/ 35129 h 215646"/>
              <a:gd name="connsiteX5" fmla="*/ 164633 w 470381"/>
              <a:gd name="connsiteY5" fmla="*/ 50809 h 215646"/>
              <a:gd name="connsiteX6" fmla="*/ 117595 w 470381"/>
              <a:gd name="connsiteY6" fmla="*/ 90009 h 215646"/>
              <a:gd name="connsiteX7" fmla="*/ 70557 w 470381"/>
              <a:gd name="connsiteY7" fmla="*/ 121369 h 215646"/>
              <a:gd name="connsiteX8" fmla="*/ 47038 w 470381"/>
              <a:gd name="connsiteY8" fmla="*/ 144889 h 215646"/>
              <a:gd name="connsiteX9" fmla="*/ 0 w 470381"/>
              <a:gd name="connsiteY9" fmla="*/ 184088 h 215646"/>
              <a:gd name="connsiteX10" fmla="*/ 31359 w 470381"/>
              <a:gd name="connsiteY10" fmla="*/ 215448 h 21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381" h="215646">
                <a:moveTo>
                  <a:pt x="470381" y="35129"/>
                </a:moveTo>
                <a:cubicBezTo>
                  <a:pt x="457315" y="27289"/>
                  <a:pt x="444811" y="18424"/>
                  <a:pt x="431182" y="11609"/>
                </a:cubicBezTo>
                <a:cubicBezTo>
                  <a:pt x="380193" y="-13885"/>
                  <a:pt x="275495" y="10378"/>
                  <a:pt x="250870" y="11609"/>
                </a:cubicBezTo>
                <a:cubicBezTo>
                  <a:pt x="243030" y="14222"/>
                  <a:pt x="234437" y="15197"/>
                  <a:pt x="227351" y="19449"/>
                </a:cubicBezTo>
                <a:cubicBezTo>
                  <a:pt x="221013" y="23252"/>
                  <a:pt x="218282" y="31823"/>
                  <a:pt x="211671" y="35129"/>
                </a:cubicBezTo>
                <a:cubicBezTo>
                  <a:pt x="196888" y="42521"/>
                  <a:pt x="178385" y="41641"/>
                  <a:pt x="164633" y="50809"/>
                </a:cubicBezTo>
                <a:cubicBezTo>
                  <a:pt x="80591" y="106839"/>
                  <a:pt x="208139" y="19583"/>
                  <a:pt x="117595" y="90009"/>
                </a:cubicBezTo>
                <a:cubicBezTo>
                  <a:pt x="102720" y="101579"/>
                  <a:pt x="83882" y="108044"/>
                  <a:pt x="70557" y="121369"/>
                </a:cubicBezTo>
                <a:cubicBezTo>
                  <a:pt x="62717" y="129209"/>
                  <a:pt x="55555" y="137791"/>
                  <a:pt x="47038" y="144889"/>
                </a:cubicBezTo>
                <a:cubicBezTo>
                  <a:pt x="-18458" y="199471"/>
                  <a:pt x="68720" y="115368"/>
                  <a:pt x="0" y="184088"/>
                </a:cubicBezTo>
                <a:cubicBezTo>
                  <a:pt x="18016" y="220123"/>
                  <a:pt x="3992" y="215448"/>
                  <a:pt x="31359" y="215448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  <p:pic>
        <p:nvPicPr>
          <p:cNvPr id="13" name="Picture 12" descr="5-5-14-13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5806" y="495959"/>
            <a:ext cx="5649044" cy="55878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1962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14</a:t>
            </a:r>
          </a:p>
        </p:txBody>
      </p:sp>
    </p:spTree>
    <p:extLst>
      <p:ext uri="{BB962C8B-B14F-4D97-AF65-F5344CB8AC3E}">
        <p14:creationId xmlns:p14="http://schemas.microsoft.com/office/powerpoint/2010/main" val="4015412855"/>
      </p:ext>
    </p:extLst>
  </p:cSld>
  <p:clrMapOvr>
    <a:masterClrMapping/>
  </p:clrMapOvr>
  <p:transition>
    <p:wipe dir="r"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4F4AD6D-C5FA-574C-A244-51D896AB550B}" type="slidenum">
              <a:rPr lang="en-US">
                <a:latin typeface="Verdana" charset="0"/>
              </a:rPr>
              <a:pPr/>
              <a:t>144</a:t>
            </a:fld>
            <a:endParaRPr lang="en-US">
              <a:latin typeface="Verdana" charset="0"/>
            </a:endParaRPr>
          </a:p>
        </p:txBody>
      </p:sp>
      <p:sp>
        <p:nvSpPr>
          <p:cNvPr id="105475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8" name="Rectangle 5"/>
          <p:cNvSpPr>
            <a:spLocks noChangeArrowheads="1"/>
          </p:cNvSpPr>
          <p:nvPr/>
        </p:nvSpPr>
        <p:spPr bwMode="auto">
          <a:xfrm>
            <a:off x="11962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14</a:t>
            </a:r>
          </a:p>
        </p:txBody>
      </p:sp>
      <p:sp>
        <p:nvSpPr>
          <p:cNvPr id="105479" name="Rectangle 6"/>
          <p:cNvSpPr>
            <a:spLocks noChangeArrowheads="1"/>
          </p:cNvSpPr>
          <p:nvPr/>
        </p:nvSpPr>
        <p:spPr bwMode="auto">
          <a:xfrm>
            <a:off x="171026" y="1593489"/>
            <a:ext cx="214951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Which is Pacific Poison Oak?</a:t>
            </a:r>
          </a:p>
        </p:txBody>
      </p:sp>
      <p:sp>
        <p:nvSpPr>
          <p:cNvPr id="105481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788051" y="4090051"/>
            <a:ext cx="312616" cy="182411"/>
          </a:xfrm>
          <a:custGeom>
            <a:avLst/>
            <a:gdLst>
              <a:gd name="connsiteX0" fmla="*/ 312616 w 312616"/>
              <a:gd name="connsiteY0" fmla="*/ 0 h 182411"/>
              <a:gd name="connsiteX1" fmla="*/ 280052 w 312616"/>
              <a:gd name="connsiteY1" fmla="*/ 13026 h 182411"/>
              <a:gd name="connsiteX2" fmla="*/ 227949 w 312616"/>
              <a:gd name="connsiteY2" fmla="*/ 26052 h 182411"/>
              <a:gd name="connsiteX3" fmla="*/ 208411 w 312616"/>
              <a:gd name="connsiteY3" fmla="*/ 39077 h 182411"/>
              <a:gd name="connsiteX4" fmla="*/ 162821 w 312616"/>
              <a:gd name="connsiteY4" fmla="*/ 52103 h 182411"/>
              <a:gd name="connsiteX5" fmla="*/ 104205 w 312616"/>
              <a:gd name="connsiteY5" fmla="*/ 91180 h 182411"/>
              <a:gd name="connsiteX6" fmla="*/ 84667 w 312616"/>
              <a:gd name="connsiteY6" fmla="*/ 104205 h 182411"/>
              <a:gd name="connsiteX7" fmla="*/ 65128 w 312616"/>
              <a:gd name="connsiteY7" fmla="*/ 110718 h 182411"/>
              <a:gd name="connsiteX8" fmla="*/ 52103 w 312616"/>
              <a:gd name="connsiteY8" fmla="*/ 130257 h 182411"/>
              <a:gd name="connsiteX9" fmla="*/ 13026 w 312616"/>
              <a:gd name="connsiteY9" fmla="*/ 162821 h 182411"/>
              <a:gd name="connsiteX10" fmla="*/ 0 w 312616"/>
              <a:gd name="connsiteY10" fmla="*/ 182359 h 1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16" h="182411">
                <a:moveTo>
                  <a:pt x="312616" y="0"/>
                </a:moveTo>
                <a:cubicBezTo>
                  <a:pt x="301761" y="4342"/>
                  <a:pt x="291226" y="9588"/>
                  <a:pt x="280052" y="13026"/>
                </a:cubicBezTo>
                <a:cubicBezTo>
                  <a:pt x="262941" y="18291"/>
                  <a:pt x="227949" y="26052"/>
                  <a:pt x="227949" y="26052"/>
                </a:cubicBezTo>
                <a:cubicBezTo>
                  <a:pt x="221436" y="30394"/>
                  <a:pt x="215605" y="35994"/>
                  <a:pt x="208411" y="39077"/>
                </a:cubicBezTo>
                <a:cubicBezTo>
                  <a:pt x="193654" y="45401"/>
                  <a:pt x="177081" y="44181"/>
                  <a:pt x="162821" y="52103"/>
                </a:cubicBezTo>
                <a:cubicBezTo>
                  <a:pt x="162816" y="52106"/>
                  <a:pt x="113976" y="84666"/>
                  <a:pt x="104205" y="91180"/>
                </a:cubicBezTo>
                <a:cubicBezTo>
                  <a:pt x="97692" y="95522"/>
                  <a:pt x="92093" y="101730"/>
                  <a:pt x="84667" y="104205"/>
                </a:cubicBezTo>
                <a:lnTo>
                  <a:pt x="65128" y="110718"/>
                </a:lnTo>
                <a:cubicBezTo>
                  <a:pt x="60786" y="117231"/>
                  <a:pt x="57114" y="124244"/>
                  <a:pt x="52103" y="130257"/>
                </a:cubicBezTo>
                <a:cubicBezTo>
                  <a:pt x="36435" y="149059"/>
                  <a:pt x="32234" y="150015"/>
                  <a:pt x="13026" y="162821"/>
                </a:cubicBezTo>
                <a:cubicBezTo>
                  <a:pt x="5826" y="184419"/>
                  <a:pt x="13378" y="182359"/>
                  <a:pt x="0" y="182359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  <p:pic>
        <p:nvPicPr>
          <p:cNvPr id="3" name="Picture 2" descr="5-5-14-13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5806" y="495959"/>
            <a:ext cx="5649044" cy="55878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reeform 4"/>
          <p:cNvSpPr/>
          <p:nvPr/>
        </p:nvSpPr>
        <p:spPr>
          <a:xfrm>
            <a:off x="4907635" y="632267"/>
            <a:ext cx="3408221" cy="4566437"/>
          </a:xfrm>
          <a:custGeom>
            <a:avLst/>
            <a:gdLst>
              <a:gd name="connsiteX0" fmla="*/ 204822 w 1589751"/>
              <a:gd name="connsiteY0" fmla="*/ 88559 h 1762793"/>
              <a:gd name="connsiteX1" fmla="*/ 306738 w 1589751"/>
              <a:gd name="connsiteY1" fmla="*/ 33679 h 1762793"/>
              <a:gd name="connsiteX2" fmla="*/ 769279 w 1589751"/>
              <a:gd name="connsiteY2" fmla="*/ 2319 h 1762793"/>
              <a:gd name="connsiteX3" fmla="*/ 1318056 w 1589751"/>
              <a:gd name="connsiteY3" fmla="*/ 96399 h 1762793"/>
              <a:gd name="connsiteX4" fmla="*/ 1529727 w 1589751"/>
              <a:gd name="connsiteY4" fmla="*/ 519756 h 1762793"/>
              <a:gd name="connsiteX5" fmla="*/ 1521888 w 1589751"/>
              <a:gd name="connsiteY5" fmla="*/ 1154792 h 1762793"/>
              <a:gd name="connsiteX6" fmla="*/ 761439 w 1589751"/>
              <a:gd name="connsiteY6" fmla="*/ 1554630 h 1762793"/>
              <a:gd name="connsiteX7" fmla="*/ 275380 w 1589751"/>
              <a:gd name="connsiteY7" fmla="*/ 1758469 h 1762793"/>
              <a:gd name="connsiteX8" fmla="*/ 991 w 1589751"/>
              <a:gd name="connsiteY8" fmla="*/ 1648710 h 1762793"/>
              <a:gd name="connsiteX9" fmla="*/ 181303 w 1589751"/>
              <a:gd name="connsiteY9" fmla="*/ 1154792 h 1762793"/>
              <a:gd name="connsiteX10" fmla="*/ 126426 w 1589751"/>
              <a:gd name="connsiteY10" fmla="*/ 645195 h 1762793"/>
              <a:gd name="connsiteX11" fmla="*/ 142105 w 1589751"/>
              <a:gd name="connsiteY11" fmla="*/ 402157 h 1762793"/>
              <a:gd name="connsiteX0" fmla="*/ 207813 w 1592742"/>
              <a:gd name="connsiteY0" fmla="*/ 88559 h 4384935"/>
              <a:gd name="connsiteX1" fmla="*/ 309729 w 1592742"/>
              <a:gd name="connsiteY1" fmla="*/ 33679 h 4384935"/>
              <a:gd name="connsiteX2" fmla="*/ 772270 w 1592742"/>
              <a:gd name="connsiteY2" fmla="*/ 2319 h 4384935"/>
              <a:gd name="connsiteX3" fmla="*/ 1321047 w 1592742"/>
              <a:gd name="connsiteY3" fmla="*/ 96399 h 4384935"/>
              <a:gd name="connsiteX4" fmla="*/ 1532718 w 1592742"/>
              <a:gd name="connsiteY4" fmla="*/ 519756 h 4384935"/>
              <a:gd name="connsiteX5" fmla="*/ 1524879 w 1592742"/>
              <a:gd name="connsiteY5" fmla="*/ 1154792 h 4384935"/>
              <a:gd name="connsiteX6" fmla="*/ 764430 w 1592742"/>
              <a:gd name="connsiteY6" fmla="*/ 1554630 h 4384935"/>
              <a:gd name="connsiteX7" fmla="*/ 121577 w 1592742"/>
              <a:gd name="connsiteY7" fmla="*/ 4384853 h 4384935"/>
              <a:gd name="connsiteX8" fmla="*/ 3982 w 1592742"/>
              <a:gd name="connsiteY8" fmla="*/ 1648710 h 4384935"/>
              <a:gd name="connsiteX9" fmla="*/ 184294 w 1592742"/>
              <a:gd name="connsiteY9" fmla="*/ 1154792 h 4384935"/>
              <a:gd name="connsiteX10" fmla="*/ 129417 w 1592742"/>
              <a:gd name="connsiteY10" fmla="*/ 645195 h 4384935"/>
              <a:gd name="connsiteX11" fmla="*/ 145096 w 1592742"/>
              <a:gd name="connsiteY11" fmla="*/ 402157 h 4384935"/>
              <a:gd name="connsiteX0" fmla="*/ 206645 w 1597248"/>
              <a:gd name="connsiteY0" fmla="*/ 88559 h 4406358"/>
              <a:gd name="connsiteX1" fmla="*/ 308561 w 1597248"/>
              <a:gd name="connsiteY1" fmla="*/ 33679 h 4406358"/>
              <a:gd name="connsiteX2" fmla="*/ 771102 w 1597248"/>
              <a:gd name="connsiteY2" fmla="*/ 2319 h 4406358"/>
              <a:gd name="connsiteX3" fmla="*/ 1319879 w 1597248"/>
              <a:gd name="connsiteY3" fmla="*/ 96399 h 4406358"/>
              <a:gd name="connsiteX4" fmla="*/ 1531550 w 1597248"/>
              <a:gd name="connsiteY4" fmla="*/ 519756 h 4406358"/>
              <a:gd name="connsiteX5" fmla="*/ 1523711 w 1597248"/>
              <a:gd name="connsiteY5" fmla="*/ 1154792 h 4406358"/>
              <a:gd name="connsiteX6" fmla="*/ 684865 w 1597248"/>
              <a:gd name="connsiteY6" fmla="*/ 2832542 h 4406358"/>
              <a:gd name="connsiteX7" fmla="*/ 120409 w 1597248"/>
              <a:gd name="connsiteY7" fmla="*/ 4384853 h 4406358"/>
              <a:gd name="connsiteX8" fmla="*/ 2814 w 1597248"/>
              <a:gd name="connsiteY8" fmla="*/ 1648710 h 4406358"/>
              <a:gd name="connsiteX9" fmla="*/ 183126 w 1597248"/>
              <a:gd name="connsiteY9" fmla="*/ 1154792 h 4406358"/>
              <a:gd name="connsiteX10" fmla="*/ 128249 w 1597248"/>
              <a:gd name="connsiteY10" fmla="*/ 645195 h 4406358"/>
              <a:gd name="connsiteX11" fmla="*/ 143928 w 1597248"/>
              <a:gd name="connsiteY11" fmla="*/ 402157 h 4406358"/>
              <a:gd name="connsiteX0" fmla="*/ 206645 w 1711718"/>
              <a:gd name="connsiteY0" fmla="*/ 88559 h 4404133"/>
              <a:gd name="connsiteX1" fmla="*/ 308561 w 1711718"/>
              <a:gd name="connsiteY1" fmla="*/ 33679 h 4404133"/>
              <a:gd name="connsiteX2" fmla="*/ 771102 w 1711718"/>
              <a:gd name="connsiteY2" fmla="*/ 2319 h 4404133"/>
              <a:gd name="connsiteX3" fmla="*/ 1319879 w 1711718"/>
              <a:gd name="connsiteY3" fmla="*/ 96399 h 4404133"/>
              <a:gd name="connsiteX4" fmla="*/ 1531550 w 1711718"/>
              <a:gd name="connsiteY4" fmla="*/ 519756 h 4404133"/>
              <a:gd name="connsiteX5" fmla="*/ 1664825 w 1711718"/>
              <a:gd name="connsiteY5" fmla="*/ 2126947 h 4404133"/>
              <a:gd name="connsiteX6" fmla="*/ 684865 w 1711718"/>
              <a:gd name="connsiteY6" fmla="*/ 2832542 h 4404133"/>
              <a:gd name="connsiteX7" fmla="*/ 120409 w 1711718"/>
              <a:gd name="connsiteY7" fmla="*/ 4384853 h 4404133"/>
              <a:gd name="connsiteX8" fmla="*/ 2814 w 1711718"/>
              <a:gd name="connsiteY8" fmla="*/ 1648710 h 4404133"/>
              <a:gd name="connsiteX9" fmla="*/ 183126 w 1711718"/>
              <a:gd name="connsiteY9" fmla="*/ 1154792 h 4404133"/>
              <a:gd name="connsiteX10" fmla="*/ 128249 w 1711718"/>
              <a:gd name="connsiteY10" fmla="*/ 645195 h 4404133"/>
              <a:gd name="connsiteX11" fmla="*/ 143928 w 1711718"/>
              <a:gd name="connsiteY11" fmla="*/ 402157 h 4404133"/>
              <a:gd name="connsiteX0" fmla="*/ 2140231 w 3645304"/>
              <a:gd name="connsiteY0" fmla="*/ 117600 h 4433174"/>
              <a:gd name="connsiteX1" fmla="*/ 2242147 w 3645304"/>
              <a:gd name="connsiteY1" fmla="*/ 62720 h 4433174"/>
              <a:gd name="connsiteX2" fmla="*/ 2704688 w 3645304"/>
              <a:gd name="connsiteY2" fmla="*/ 31360 h 4433174"/>
              <a:gd name="connsiteX3" fmla="*/ 3253465 w 3645304"/>
              <a:gd name="connsiteY3" fmla="*/ 125440 h 4433174"/>
              <a:gd name="connsiteX4" fmla="*/ 3465136 w 3645304"/>
              <a:gd name="connsiteY4" fmla="*/ 548797 h 4433174"/>
              <a:gd name="connsiteX5" fmla="*/ 3598411 w 3645304"/>
              <a:gd name="connsiteY5" fmla="*/ 2155988 h 4433174"/>
              <a:gd name="connsiteX6" fmla="*/ 2618451 w 3645304"/>
              <a:gd name="connsiteY6" fmla="*/ 2861583 h 4433174"/>
              <a:gd name="connsiteX7" fmla="*/ 2053995 w 3645304"/>
              <a:gd name="connsiteY7" fmla="*/ 4413894 h 4433174"/>
              <a:gd name="connsiteX8" fmla="*/ 1936400 w 3645304"/>
              <a:gd name="connsiteY8" fmla="*/ 1677751 h 4433174"/>
              <a:gd name="connsiteX9" fmla="*/ 2116712 w 3645304"/>
              <a:gd name="connsiteY9" fmla="*/ 1183833 h 4433174"/>
              <a:gd name="connsiteX10" fmla="*/ 2061835 w 3645304"/>
              <a:gd name="connsiteY10" fmla="*/ 674236 h 4433174"/>
              <a:gd name="connsiteX11" fmla="*/ 0 w 3645304"/>
              <a:gd name="connsiteY11" fmla="*/ 0 h 4433174"/>
              <a:gd name="connsiteX0" fmla="*/ 2140231 w 3645304"/>
              <a:gd name="connsiteY0" fmla="*/ 117600 h 4433174"/>
              <a:gd name="connsiteX1" fmla="*/ 2242147 w 3645304"/>
              <a:gd name="connsiteY1" fmla="*/ 62720 h 4433174"/>
              <a:gd name="connsiteX2" fmla="*/ 2704688 w 3645304"/>
              <a:gd name="connsiteY2" fmla="*/ 31360 h 4433174"/>
              <a:gd name="connsiteX3" fmla="*/ 3253465 w 3645304"/>
              <a:gd name="connsiteY3" fmla="*/ 125440 h 4433174"/>
              <a:gd name="connsiteX4" fmla="*/ 3465136 w 3645304"/>
              <a:gd name="connsiteY4" fmla="*/ 548797 h 4433174"/>
              <a:gd name="connsiteX5" fmla="*/ 3598411 w 3645304"/>
              <a:gd name="connsiteY5" fmla="*/ 2155988 h 4433174"/>
              <a:gd name="connsiteX6" fmla="*/ 2618451 w 3645304"/>
              <a:gd name="connsiteY6" fmla="*/ 2861583 h 4433174"/>
              <a:gd name="connsiteX7" fmla="*/ 2053995 w 3645304"/>
              <a:gd name="connsiteY7" fmla="*/ 4413894 h 4433174"/>
              <a:gd name="connsiteX8" fmla="*/ 1936400 w 3645304"/>
              <a:gd name="connsiteY8" fmla="*/ 1677751 h 4433174"/>
              <a:gd name="connsiteX9" fmla="*/ 2116712 w 3645304"/>
              <a:gd name="connsiteY9" fmla="*/ 1183833 h 4433174"/>
              <a:gd name="connsiteX10" fmla="*/ 1011319 w 3645304"/>
              <a:gd name="connsiteY10" fmla="*/ 1042714 h 4433174"/>
              <a:gd name="connsiteX11" fmla="*/ 2061835 w 3645304"/>
              <a:gd name="connsiteY11" fmla="*/ 674236 h 4433174"/>
              <a:gd name="connsiteX12" fmla="*/ 0 w 3645304"/>
              <a:gd name="connsiteY12" fmla="*/ 0 h 4433174"/>
              <a:gd name="connsiteX0" fmla="*/ 2140231 w 3645304"/>
              <a:gd name="connsiteY0" fmla="*/ 117600 h 4433174"/>
              <a:gd name="connsiteX1" fmla="*/ 2242147 w 3645304"/>
              <a:gd name="connsiteY1" fmla="*/ 62720 h 4433174"/>
              <a:gd name="connsiteX2" fmla="*/ 2704688 w 3645304"/>
              <a:gd name="connsiteY2" fmla="*/ 31360 h 4433174"/>
              <a:gd name="connsiteX3" fmla="*/ 3253465 w 3645304"/>
              <a:gd name="connsiteY3" fmla="*/ 125440 h 4433174"/>
              <a:gd name="connsiteX4" fmla="*/ 3465136 w 3645304"/>
              <a:gd name="connsiteY4" fmla="*/ 548797 h 4433174"/>
              <a:gd name="connsiteX5" fmla="*/ 3598411 w 3645304"/>
              <a:gd name="connsiteY5" fmla="*/ 2155988 h 4433174"/>
              <a:gd name="connsiteX6" fmla="*/ 2618451 w 3645304"/>
              <a:gd name="connsiteY6" fmla="*/ 2861583 h 4433174"/>
              <a:gd name="connsiteX7" fmla="*/ 2053995 w 3645304"/>
              <a:gd name="connsiteY7" fmla="*/ 4413894 h 4433174"/>
              <a:gd name="connsiteX8" fmla="*/ 1936400 w 3645304"/>
              <a:gd name="connsiteY8" fmla="*/ 1677751 h 4433174"/>
              <a:gd name="connsiteX9" fmla="*/ 2116712 w 3645304"/>
              <a:gd name="connsiteY9" fmla="*/ 1183833 h 4433174"/>
              <a:gd name="connsiteX10" fmla="*/ 1011319 w 3645304"/>
              <a:gd name="connsiteY10" fmla="*/ 1042714 h 4433174"/>
              <a:gd name="connsiteX11" fmla="*/ 423343 w 3645304"/>
              <a:gd name="connsiteY11" fmla="*/ 517437 h 4433174"/>
              <a:gd name="connsiteX12" fmla="*/ 0 w 3645304"/>
              <a:gd name="connsiteY12" fmla="*/ 0 h 4433174"/>
              <a:gd name="connsiteX0" fmla="*/ 2140231 w 3645304"/>
              <a:gd name="connsiteY0" fmla="*/ 117600 h 4433174"/>
              <a:gd name="connsiteX1" fmla="*/ 2242147 w 3645304"/>
              <a:gd name="connsiteY1" fmla="*/ 62720 h 4433174"/>
              <a:gd name="connsiteX2" fmla="*/ 2704688 w 3645304"/>
              <a:gd name="connsiteY2" fmla="*/ 31360 h 4433174"/>
              <a:gd name="connsiteX3" fmla="*/ 3253465 w 3645304"/>
              <a:gd name="connsiteY3" fmla="*/ 125440 h 4433174"/>
              <a:gd name="connsiteX4" fmla="*/ 3465136 w 3645304"/>
              <a:gd name="connsiteY4" fmla="*/ 548797 h 4433174"/>
              <a:gd name="connsiteX5" fmla="*/ 3598411 w 3645304"/>
              <a:gd name="connsiteY5" fmla="*/ 2155988 h 4433174"/>
              <a:gd name="connsiteX6" fmla="*/ 2618451 w 3645304"/>
              <a:gd name="connsiteY6" fmla="*/ 2861583 h 4433174"/>
              <a:gd name="connsiteX7" fmla="*/ 2053995 w 3645304"/>
              <a:gd name="connsiteY7" fmla="*/ 4413894 h 4433174"/>
              <a:gd name="connsiteX8" fmla="*/ 1936400 w 3645304"/>
              <a:gd name="connsiteY8" fmla="*/ 1677751 h 4433174"/>
              <a:gd name="connsiteX9" fmla="*/ 2116712 w 3645304"/>
              <a:gd name="connsiteY9" fmla="*/ 1183833 h 4433174"/>
              <a:gd name="connsiteX10" fmla="*/ 344946 w 3645304"/>
              <a:gd name="connsiteY10" fmla="*/ 1230873 h 4433174"/>
              <a:gd name="connsiteX11" fmla="*/ 423343 w 3645304"/>
              <a:gd name="connsiteY11" fmla="*/ 517437 h 4433174"/>
              <a:gd name="connsiteX12" fmla="*/ 0 w 3645304"/>
              <a:gd name="connsiteY12" fmla="*/ 0 h 4433174"/>
              <a:gd name="connsiteX0" fmla="*/ 2140231 w 3645304"/>
              <a:gd name="connsiteY0" fmla="*/ 117600 h 4433174"/>
              <a:gd name="connsiteX1" fmla="*/ 2242147 w 3645304"/>
              <a:gd name="connsiteY1" fmla="*/ 62720 h 4433174"/>
              <a:gd name="connsiteX2" fmla="*/ 2704688 w 3645304"/>
              <a:gd name="connsiteY2" fmla="*/ 31360 h 4433174"/>
              <a:gd name="connsiteX3" fmla="*/ 3253465 w 3645304"/>
              <a:gd name="connsiteY3" fmla="*/ 125440 h 4433174"/>
              <a:gd name="connsiteX4" fmla="*/ 3465136 w 3645304"/>
              <a:gd name="connsiteY4" fmla="*/ 548797 h 4433174"/>
              <a:gd name="connsiteX5" fmla="*/ 3598411 w 3645304"/>
              <a:gd name="connsiteY5" fmla="*/ 2155988 h 4433174"/>
              <a:gd name="connsiteX6" fmla="*/ 2618451 w 3645304"/>
              <a:gd name="connsiteY6" fmla="*/ 2861583 h 4433174"/>
              <a:gd name="connsiteX7" fmla="*/ 2053995 w 3645304"/>
              <a:gd name="connsiteY7" fmla="*/ 4413894 h 4433174"/>
              <a:gd name="connsiteX8" fmla="*/ 1936400 w 3645304"/>
              <a:gd name="connsiteY8" fmla="*/ 1677751 h 4433174"/>
              <a:gd name="connsiteX9" fmla="*/ 956441 w 3645304"/>
              <a:gd name="connsiteY9" fmla="*/ 1371992 h 4433174"/>
              <a:gd name="connsiteX10" fmla="*/ 344946 w 3645304"/>
              <a:gd name="connsiteY10" fmla="*/ 1230873 h 4433174"/>
              <a:gd name="connsiteX11" fmla="*/ 423343 w 3645304"/>
              <a:gd name="connsiteY11" fmla="*/ 517437 h 4433174"/>
              <a:gd name="connsiteX12" fmla="*/ 0 w 3645304"/>
              <a:gd name="connsiteY12" fmla="*/ 0 h 4433174"/>
              <a:gd name="connsiteX0" fmla="*/ 2140231 w 3645304"/>
              <a:gd name="connsiteY0" fmla="*/ 117600 h 4426462"/>
              <a:gd name="connsiteX1" fmla="*/ 2242147 w 3645304"/>
              <a:gd name="connsiteY1" fmla="*/ 62720 h 4426462"/>
              <a:gd name="connsiteX2" fmla="*/ 2704688 w 3645304"/>
              <a:gd name="connsiteY2" fmla="*/ 31360 h 4426462"/>
              <a:gd name="connsiteX3" fmla="*/ 3253465 w 3645304"/>
              <a:gd name="connsiteY3" fmla="*/ 125440 h 4426462"/>
              <a:gd name="connsiteX4" fmla="*/ 3465136 w 3645304"/>
              <a:gd name="connsiteY4" fmla="*/ 548797 h 4426462"/>
              <a:gd name="connsiteX5" fmla="*/ 3598411 w 3645304"/>
              <a:gd name="connsiteY5" fmla="*/ 2155988 h 4426462"/>
              <a:gd name="connsiteX6" fmla="*/ 2618451 w 3645304"/>
              <a:gd name="connsiteY6" fmla="*/ 2861583 h 4426462"/>
              <a:gd name="connsiteX7" fmla="*/ 2053995 w 3645304"/>
              <a:gd name="connsiteY7" fmla="*/ 4413894 h 4426462"/>
              <a:gd name="connsiteX8" fmla="*/ 1277868 w 3645304"/>
              <a:gd name="connsiteY8" fmla="*/ 1928630 h 4426462"/>
              <a:gd name="connsiteX9" fmla="*/ 956441 w 3645304"/>
              <a:gd name="connsiteY9" fmla="*/ 1371992 h 4426462"/>
              <a:gd name="connsiteX10" fmla="*/ 344946 w 3645304"/>
              <a:gd name="connsiteY10" fmla="*/ 1230873 h 4426462"/>
              <a:gd name="connsiteX11" fmla="*/ 423343 w 3645304"/>
              <a:gd name="connsiteY11" fmla="*/ 517437 h 4426462"/>
              <a:gd name="connsiteX12" fmla="*/ 0 w 3645304"/>
              <a:gd name="connsiteY12" fmla="*/ 0 h 4426462"/>
              <a:gd name="connsiteX0" fmla="*/ 2140231 w 3645304"/>
              <a:gd name="connsiteY0" fmla="*/ 117600 h 3127301"/>
              <a:gd name="connsiteX1" fmla="*/ 2242147 w 3645304"/>
              <a:gd name="connsiteY1" fmla="*/ 62720 h 3127301"/>
              <a:gd name="connsiteX2" fmla="*/ 2704688 w 3645304"/>
              <a:gd name="connsiteY2" fmla="*/ 31360 h 3127301"/>
              <a:gd name="connsiteX3" fmla="*/ 3253465 w 3645304"/>
              <a:gd name="connsiteY3" fmla="*/ 125440 h 3127301"/>
              <a:gd name="connsiteX4" fmla="*/ 3465136 w 3645304"/>
              <a:gd name="connsiteY4" fmla="*/ 548797 h 3127301"/>
              <a:gd name="connsiteX5" fmla="*/ 3598411 w 3645304"/>
              <a:gd name="connsiteY5" fmla="*/ 2155988 h 3127301"/>
              <a:gd name="connsiteX6" fmla="*/ 2618451 w 3645304"/>
              <a:gd name="connsiteY6" fmla="*/ 2861583 h 3127301"/>
              <a:gd name="connsiteX7" fmla="*/ 1066196 w 3645304"/>
              <a:gd name="connsiteY7" fmla="*/ 3073262 h 3127301"/>
              <a:gd name="connsiteX8" fmla="*/ 1277868 w 3645304"/>
              <a:gd name="connsiteY8" fmla="*/ 1928630 h 3127301"/>
              <a:gd name="connsiteX9" fmla="*/ 956441 w 3645304"/>
              <a:gd name="connsiteY9" fmla="*/ 1371992 h 3127301"/>
              <a:gd name="connsiteX10" fmla="*/ 344946 w 3645304"/>
              <a:gd name="connsiteY10" fmla="*/ 1230873 h 3127301"/>
              <a:gd name="connsiteX11" fmla="*/ 423343 w 3645304"/>
              <a:gd name="connsiteY11" fmla="*/ 517437 h 3127301"/>
              <a:gd name="connsiteX12" fmla="*/ 0 w 3645304"/>
              <a:gd name="connsiteY12" fmla="*/ 0 h 3127301"/>
              <a:gd name="connsiteX0" fmla="*/ 2140231 w 3687465"/>
              <a:gd name="connsiteY0" fmla="*/ 117600 h 4211744"/>
              <a:gd name="connsiteX1" fmla="*/ 2242147 w 3687465"/>
              <a:gd name="connsiteY1" fmla="*/ 62720 h 4211744"/>
              <a:gd name="connsiteX2" fmla="*/ 2704688 w 3687465"/>
              <a:gd name="connsiteY2" fmla="*/ 31360 h 4211744"/>
              <a:gd name="connsiteX3" fmla="*/ 3253465 w 3687465"/>
              <a:gd name="connsiteY3" fmla="*/ 125440 h 4211744"/>
              <a:gd name="connsiteX4" fmla="*/ 3465136 w 3687465"/>
              <a:gd name="connsiteY4" fmla="*/ 548797 h 4211744"/>
              <a:gd name="connsiteX5" fmla="*/ 3598411 w 3687465"/>
              <a:gd name="connsiteY5" fmla="*/ 2155988 h 4211744"/>
              <a:gd name="connsiteX6" fmla="*/ 2022636 w 3687465"/>
              <a:gd name="connsiteY6" fmla="*/ 4194376 h 4211744"/>
              <a:gd name="connsiteX7" fmla="*/ 1066196 w 3687465"/>
              <a:gd name="connsiteY7" fmla="*/ 3073262 h 4211744"/>
              <a:gd name="connsiteX8" fmla="*/ 1277868 w 3687465"/>
              <a:gd name="connsiteY8" fmla="*/ 1928630 h 4211744"/>
              <a:gd name="connsiteX9" fmla="*/ 956441 w 3687465"/>
              <a:gd name="connsiteY9" fmla="*/ 1371992 h 4211744"/>
              <a:gd name="connsiteX10" fmla="*/ 344946 w 3687465"/>
              <a:gd name="connsiteY10" fmla="*/ 1230873 h 4211744"/>
              <a:gd name="connsiteX11" fmla="*/ 423343 w 3687465"/>
              <a:gd name="connsiteY11" fmla="*/ 517437 h 4211744"/>
              <a:gd name="connsiteX12" fmla="*/ 0 w 3687465"/>
              <a:gd name="connsiteY12" fmla="*/ 0 h 4211744"/>
              <a:gd name="connsiteX0" fmla="*/ 2140231 w 3466750"/>
              <a:gd name="connsiteY0" fmla="*/ 117600 h 4203031"/>
              <a:gd name="connsiteX1" fmla="*/ 2242147 w 3466750"/>
              <a:gd name="connsiteY1" fmla="*/ 62720 h 4203031"/>
              <a:gd name="connsiteX2" fmla="*/ 2704688 w 3466750"/>
              <a:gd name="connsiteY2" fmla="*/ 31360 h 4203031"/>
              <a:gd name="connsiteX3" fmla="*/ 3253465 w 3466750"/>
              <a:gd name="connsiteY3" fmla="*/ 125440 h 4203031"/>
              <a:gd name="connsiteX4" fmla="*/ 3465136 w 3466750"/>
              <a:gd name="connsiteY4" fmla="*/ 548797 h 4203031"/>
              <a:gd name="connsiteX5" fmla="*/ 3159390 w 3466750"/>
              <a:gd name="connsiteY5" fmla="*/ 2453906 h 4203031"/>
              <a:gd name="connsiteX6" fmla="*/ 2022636 w 3466750"/>
              <a:gd name="connsiteY6" fmla="*/ 4194376 h 4203031"/>
              <a:gd name="connsiteX7" fmla="*/ 1066196 w 3466750"/>
              <a:gd name="connsiteY7" fmla="*/ 3073262 h 4203031"/>
              <a:gd name="connsiteX8" fmla="*/ 1277868 w 3466750"/>
              <a:gd name="connsiteY8" fmla="*/ 1928630 h 4203031"/>
              <a:gd name="connsiteX9" fmla="*/ 956441 w 3466750"/>
              <a:gd name="connsiteY9" fmla="*/ 1371992 h 4203031"/>
              <a:gd name="connsiteX10" fmla="*/ 344946 w 3466750"/>
              <a:gd name="connsiteY10" fmla="*/ 1230873 h 4203031"/>
              <a:gd name="connsiteX11" fmla="*/ 423343 w 3466750"/>
              <a:gd name="connsiteY11" fmla="*/ 517437 h 4203031"/>
              <a:gd name="connsiteX12" fmla="*/ 0 w 3466750"/>
              <a:gd name="connsiteY12" fmla="*/ 0 h 4203031"/>
              <a:gd name="connsiteX0" fmla="*/ 2140231 w 3382856"/>
              <a:gd name="connsiteY0" fmla="*/ 117600 h 4203031"/>
              <a:gd name="connsiteX1" fmla="*/ 2242147 w 3382856"/>
              <a:gd name="connsiteY1" fmla="*/ 62720 h 4203031"/>
              <a:gd name="connsiteX2" fmla="*/ 2704688 w 3382856"/>
              <a:gd name="connsiteY2" fmla="*/ 31360 h 4203031"/>
              <a:gd name="connsiteX3" fmla="*/ 3253465 w 3382856"/>
              <a:gd name="connsiteY3" fmla="*/ 125440 h 4203031"/>
              <a:gd name="connsiteX4" fmla="*/ 3378900 w 3382856"/>
              <a:gd name="connsiteY4" fmla="*/ 1246553 h 4203031"/>
              <a:gd name="connsiteX5" fmla="*/ 3159390 w 3382856"/>
              <a:gd name="connsiteY5" fmla="*/ 2453906 h 4203031"/>
              <a:gd name="connsiteX6" fmla="*/ 2022636 w 3382856"/>
              <a:gd name="connsiteY6" fmla="*/ 4194376 h 4203031"/>
              <a:gd name="connsiteX7" fmla="*/ 1066196 w 3382856"/>
              <a:gd name="connsiteY7" fmla="*/ 3073262 h 4203031"/>
              <a:gd name="connsiteX8" fmla="*/ 1277868 w 3382856"/>
              <a:gd name="connsiteY8" fmla="*/ 1928630 h 4203031"/>
              <a:gd name="connsiteX9" fmla="*/ 956441 w 3382856"/>
              <a:gd name="connsiteY9" fmla="*/ 1371992 h 4203031"/>
              <a:gd name="connsiteX10" fmla="*/ 344946 w 3382856"/>
              <a:gd name="connsiteY10" fmla="*/ 1230873 h 4203031"/>
              <a:gd name="connsiteX11" fmla="*/ 423343 w 3382856"/>
              <a:gd name="connsiteY11" fmla="*/ 517437 h 4203031"/>
              <a:gd name="connsiteX12" fmla="*/ 0 w 3382856"/>
              <a:gd name="connsiteY12" fmla="*/ 0 h 4203031"/>
              <a:gd name="connsiteX0" fmla="*/ 2140231 w 3387051"/>
              <a:gd name="connsiteY0" fmla="*/ 117600 h 4203031"/>
              <a:gd name="connsiteX1" fmla="*/ 2242147 w 3387051"/>
              <a:gd name="connsiteY1" fmla="*/ 62720 h 4203031"/>
              <a:gd name="connsiteX2" fmla="*/ 2704688 w 3387051"/>
              <a:gd name="connsiteY2" fmla="*/ 31360 h 4203031"/>
              <a:gd name="connsiteX3" fmla="*/ 3276984 w 3387051"/>
              <a:gd name="connsiteY3" fmla="*/ 360639 h 4203031"/>
              <a:gd name="connsiteX4" fmla="*/ 3378900 w 3387051"/>
              <a:gd name="connsiteY4" fmla="*/ 1246553 h 4203031"/>
              <a:gd name="connsiteX5" fmla="*/ 3159390 w 3387051"/>
              <a:gd name="connsiteY5" fmla="*/ 2453906 h 4203031"/>
              <a:gd name="connsiteX6" fmla="*/ 2022636 w 3387051"/>
              <a:gd name="connsiteY6" fmla="*/ 4194376 h 4203031"/>
              <a:gd name="connsiteX7" fmla="*/ 1066196 w 3387051"/>
              <a:gd name="connsiteY7" fmla="*/ 3073262 h 4203031"/>
              <a:gd name="connsiteX8" fmla="*/ 1277868 w 3387051"/>
              <a:gd name="connsiteY8" fmla="*/ 1928630 h 4203031"/>
              <a:gd name="connsiteX9" fmla="*/ 956441 w 3387051"/>
              <a:gd name="connsiteY9" fmla="*/ 1371992 h 4203031"/>
              <a:gd name="connsiteX10" fmla="*/ 344946 w 3387051"/>
              <a:gd name="connsiteY10" fmla="*/ 1230873 h 4203031"/>
              <a:gd name="connsiteX11" fmla="*/ 423343 w 3387051"/>
              <a:gd name="connsiteY11" fmla="*/ 517437 h 4203031"/>
              <a:gd name="connsiteX12" fmla="*/ 0 w 3387051"/>
              <a:gd name="connsiteY12" fmla="*/ 0 h 4203031"/>
              <a:gd name="connsiteX0" fmla="*/ 23519 w 3387051"/>
              <a:gd name="connsiteY0" fmla="*/ 7840 h 4203031"/>
              <a:gd name="connsiteX1" fmla="*/ 2242147 w 3387051"/>
              <a:gd name="connsiteY1" fmla="*/ 62720 h 4203031"/>
              <a:gd name="connsiteX2" fmla="*/ 2704688 w 3387051"/>
              <a:gd name="connsiteY2" fmla="*/ 31360 h 4203031"/>
              <a:gd name="connsiteX3" fmla="*/ 3276984 w 3387051"/>
              <a:gd name="connsiteY3" fmla="*/ 360639 h 4203031"/>
              <a:gd name="connsiteX4" fmla="*/ 3378900 w 3387051"/>
              <a:gd name="connsiteY4" fmla="*/ 1246553 h 4203031"/>
              <a:gd name="connsiteX5" fmla="*/ 3159390 w 3387051"/>
              <a:gd name="connsiteY5" fmla="*/ 2453906 h 4203031"/>
              <a:gd name="connsiteX6" fmla="*/ 2022636 w 3387051"/>
              <a:gd name="connsiteY6" fmla="*/ 4194376 h 4203031"/>
              <a:gd name="connsiteX7" fmla="*/ 1066196 w 3387051"/>
              <a:gd name="connsiteY7" fmla="*/ 3073262 h 4203031"/>
              <a:gd name="connsiteX8" fmla="*/ 1277868 w 3387051"/>
              <a:gd name="connsiteY8" fmla="*/ 1928630 h 4203031"/>
              <a:gd name="connsiteX9" fmla="*/ 956441 w 3387051"/>
              <a:gd name="connsiteY9" fmla="*/ 1371992 h 4203031"/>
              <a:gd name="connsiteX10" fmla="*/ 344946 w 3387051"/>
              <a:gd name="connsiteY10" fmla="*/ 1230873 h 4203031"/>
              <a:gd name="connsiteX11" fmla="*/ 423343 w 3387051"/>
              <a:gd name="connsiteY11" fmla="*/ 517437 h 4203031"/>
              <a:gd name="connsiteX12" fmla="*/ 0 w 3387051"/>
              <a:gd name="connsiteY12" fmla="*/ 0 h 4203031"/>
              <a:gd name="connsiteX0" fmla="*/ 23519 w 3387051"/>
              <a:gd name="connsiteY0" fmla="*/ 368510 h 4563701"/>
              <a:gd name="connsiteX1" fmla="*/ 752609 w 3387051"/>
              <a:gd name="connsiteY1" fmla="*/ 32 h 4563701"/>
              <a:gd name="connsiteX2" fmla="*/ 2704688 w 3387051"/>
              <a:gd name="connsiteY2" fmla="*/ 392030 h 4563701"/>
              <a:gd name="connsiteX3" fmla="*/ 3276984 w 3387051"/>
              <a:gd name="connsiteY3" fmla="*/ 721309 h 4563701"/>
              <a:gd name="connsiteX4" fmla="*/ 3378900 w 3387051"/>
              <a:gd name="connsiteY4" fmla="*/ 1607223 h 4563701"/>
              <a:gd name="connsiteX5" fmla="*/ 3159390 w 3387051"/>
              <a:gd name="connsiteY5" fmla="*/ 2814576 h 4563701"/>
              <a:gd name="connsiteX6" fmla="*/ 2022636 w 3387051"/>
              <a:gd name="connsiteY6" fmla="*/ 4555046 h 4563701"/>
              <a:gd name="connsiteX7" fmla="*/ 1066196 w 3387051"/>
              <a:gd name="connsiteY7" fmla="*/ 3433932 h 4563701"/>
              <a:gd name="connsiteX8" fmla="*/ 1277868 w 3387051"/>
              <a:gd name="connsiteY8" fmla="*/ 2289300 h 4563701"/>
              <a:gd name="connsiteX9" fmla="*/ 956441 w 3387051"/>
              <a:gd name="connsiteY9" fmla="*/ 1732662 h 4563701"/>
              <a:gd name="connsiteX10" fmla="*/ 344946 w 3387051"/>
              <a:gd name="connsiteY10" fmla="*/ 1591543 h 4563701"/>
              <a:gd name="connsiteX11" fmla="*/ 423343 w 3387051"/>
              <a:gd name="connsiteY11" fmla="*/ 878107 h 4563701"/>
              <a:gd name="connsiteX12" fmla="*/ 0 w 3387051"/>
              <a:gd name="connsiteY12" fmla="*/ 360670 h 4563701"/>
              <a:gd name="connsiteX0" fmla="*/ 23519 w 3408221"/>
              <a:gd name="connsiteY0" fmla="*/ 371246 h 4566437"/>
              <a:gd name="connsiteX1" fmla="*/ 752609 w 3408221"/>
              <a:gd name="connsiteY1" fmla="*/ 2768 h 4566437"/>
              <a:gd name="connsiteX2" fmla="*/ 2218629 w 3408221"/>
              <a:gd name="connsiteY2" fmla="*/ 230127 h 4566437"/>
              <a:gd name="connsiteX3" fmla="*/ 3276984 w 3408221"/>
              <a:gd name="connsiteY3" fmla="*/ 724045 h 4566437"/>
              <a:gd name="connsiteX4" fmla="*/ 3378900 w 3408221"/>
              <a:gd name="connsiteY4" fmla="*/ 1609959 h 4566437"/>
              <a:gd name="connsiteX5" fmla="*/ 3159390 w 3408221"/>
              <a:gd name="connsiteY5" fmla="*/ 2817312 h 4566437"/>
              <a:gd name="connsiteX6" fmla="*/ 2022636 w 3408221"/>
              <a:gd name="connsiteY6" fmla="*/ 4557782 h 4566437"/>
              <a:gd name="connsiteX7" fmla="*/ 1066196 w 3408221"/>
              <a:gd name="connsiteY7" fmla="*/ 3436668 h 4566437"/>
              <a:gd name="connsiteX8" fmla="*/ 1277868 w 3408221"/>
              <a:gd name="connsiteY8" fmla="*/ 2292036 h 4566437"/>
              <a:gd name="connsiteX9" fmla="*/ 956441 w 3408221"/>
              <a:gd name="connsiteY9" fmla="*/ 1735398 h 4566437"/>
              <a:gd name="connsiteX10" fmla="*/ 344946 w 3408221"/>
              <a:gd name="connsiteY10" fmla="*/ 1594279 h 4566437"/>
              <a:gd name="connsiteX11" fmla="*/ 423343 w 3408221"/>
              <a:gd name="connsiteY11" fmla="*/ 880843 h 4566437"/>
              <a:gd name="connsiteX12" fmla="*/ 0 w 3408221"/>
              <a:gd name="connsiteY12" fmla="*/ 363406 h 456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08221" h="4566437">
                <a:moveTo>
                  <a:pt x="23519" y="371246"/>
                </a:moveTo>
                <a:cubicBezTo>
                  <a:pt x="27439" y="350992"/>
                  <a:pt x="386757" y="26288"/>
                  <a:pt x="752609" y="2768"/>
                </a:cubicBezTo>
                <a:cubicBezTo>
                  <a:pt x="1118461" y="-20752"/>
                  <a:pt x="1797900" y="109914"/>
                  <a:pt x="2218629" y="230127"/>
                </a:cubicBezTo>
                <a:cubicBezTo>
                  <a:pt x="2639358" y="350340"/>
                  <a:pt x="3083606" y="494073"/>
                  <a:pt x="3276984" y="724045"/>
                </a:cubicBezTo>
                <a:cubicBezTo>
                  <a:pt x="3470362" y="954017"/>
                  <a:pt x="3398499" y="1261081"/>
                  <a:pt x="3378900" y="1609959"/>
                </a:cubicBezTo>
                <a:cubicBezTo>
                  <a:pt x="3359301" y="1958837"/>
                  <a:pt x="3385434" y="2326008"/>
                  <a:pt x="3159390" y="2817312"/>
                </a:cubicBezTo>
                <a:cubicBezTo>
                  <a:pt x="2933346" y="3308616"/>
                  <a:pt x="2371502" y="4454556"/>
                  <a:pt x="2022636" y="4557782"/>
                </a:cubicBezTo>
                <a:cubicBezTo>
                  <a:pt x="1673770" y="4661008"/>
                  <a:pt x="1190324" y="3814292"/>
                  <a:pt x="1066196" y="3436668"/>
                </a:cubicBezTo>
                <a:cubicBezTo>
                  <a:pt x="942068" y="3059044"/>
                  <a:pt x="1296160" y="2575581"/>
                  <a:pt x="1277868" y="2292036"/>
                </a:cubicBezTo>
                <a:cubicBezTo>
                  <a:pt x="1259576" y="2008491"/>
                  <a:pt x="1111928" y="1851691"/>
                  <a:pt x="956441" y="1735398"/>
                </a:cubicBezTo>
                <a:cubicBezTo>
                  <a:pt x="800954" y="1619105"/>
                  <a:pt x="354092" y="1679212"/>
                  <a:pt x="344946" y="1594279"/>
                </a:cubicBezTo>
                <a:cubicBezTo>
                  <a:pt x="335800" y="1509346"/>
                  <a:pt x="480834" y="1085988"/>
                  <a:pt x="423343" y="880843"/>
                </a:cubicBezTo>
                <a:cubicBezTo>
                  <a:pt x="365852" y="675698"/>
                  <a:pt x="27439" y="431352"/>
                  <a:pt x="0" y="363406"/>
                </a:cubicBezTo>
              </a:path>
            </a:pathLst>
          </a:custGeom>
          <a:ln w="28575" cmpd="sng">
            <a:solidFill>
              <a:srgbClr val="00FF0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15900" y="3121666"/>
            <a:ext cx="20113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Verdana" charset="0"/>
              </a:rPr>
              <a:t>poison oak</a:t>
            </a:r>
            <a:endParaRPr lang="en-US" sz="1600" dirty="0">
              <a:solidFill>
                <a:srgbClr val="FF0000"/>
              </a:solidFill>
              <a:latin typeface="Verdana" charset="0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1999117" y="3057581"/>
            <a:ext cx="2265666" cy="305758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221216" y="3932064"/>
            <a:ext cx="213836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FF00"/>
                </a:solidFill>
                <a:latin typeface="Verdana" charset="0"/>
              </a:rPr>
              <a:t>Not poison oak since it has saw-tooth leaf edges.</a:t>
            </a:r>
            <a:endParaRPr lang="en-US" sz="1600" dirty="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 flipV="1">
            <a:off x="2108871" y="3559337"/>
            <a:ext cx="3880639" cy="1230874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074012"/>
      </p:ext>
    </p:extLst>
  </p:cSld>
  <p:clrMapOvr>
    <a:masterClrMapping/>
  </p:clrMapOvr>
  <p:transition>
    <p:wipe dir="r"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100072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3402" y="575882"/>
            <a:ext cx="5691928" cy="56255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547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4F4AD6D-C5FA-574C-A244-51D896AB550B}" type="slidenum">
              <a:rPr lang="en-US">
                <a:latin typeface="Verdana" charset="0"/>
              </a:rPr>
              <a:pPr/>
              <a:t>145</a:t>
            </a:fld>
            <a:endParaRPr lang="en-US">
              <a:latin typeface="Verdana" charset="0"/>
            </a:endParaRPr>
          </a:p>
        </p:txBody>
      </p:sp>
      <p:sp>
        <p:nvSpPr>
          <p:cNvPr id="105475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9" name="Rectangle 6"/>
          <p:cNvSpPr>
            <a:spLocks noChangeArrowheads="1"/>
          </p:cNvSpPr>
          <p:nvPr/>
        </p:nvSpPr>
        <p:spPr bwMode="auto">
          <a:xfrm>
            <a:off x="171026" y="1593489"/>
            <a:ext cx="214951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Which is Atlantic Poison Oak?</a:t>
            </a:r>
          </a:p>
        </p:txBody>
      </p:sp>
      <p:sp>
        <p:nvSpPr>
          <p:cNvPr id="105481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788051" y="4090051"/>
            <a:ext cx="312616" cy="182411"/>
          </a:xfrm>
          <a:custGeom>
            <a:avLst/>
            <a:gdLst>
              <a:gd name="connsiteX0" fmla="*/ 312616 w 312616"/>
              <a:gd name="connsiteY0" fmla="*/ 0 h 182411"/>
              <a:gd name="connsiteX1" fmla="*/ 280052 w 312616"/>
              <a:gd name="connsiteY1" fmla="*/ 13026 h 182411"/>
              <a:gd name="connsiteX2" fmla="*/ 227949 w 312616"/>
              <a:gd name="connsiteY2" fmla="*/ 26052 h 182411"/>
              <a:gd name="connsiteX3" fmla="*/ 208411 w 312616"/>
              <a:gd name="connsiteY3" fmla="*/ 39077 h 182411"/>
              <a:gd name="connsiteX4" fmla="*/ 162821 w 312616"/>
              <a:gd name="connsiteY4" fmla="*/ 52103 h 182411"/>
              <a:gd name="connsiteX5" fmla="*/ 104205 w 312616"/>
              <a:gd name="connsiteY5" fmla="*/ 91180 h 182411"/>
              <a:gd name="connsiteX6" fmla="*/ 84667 w 312616"/>
              <a:gd name="connsiteY6" fmla="*/ 104205 h 182411"/>
              <a:gd name="connsiteX7" fmla="*/ 65128 w 312616"/>
              <a:gd name="connsiteY7" fmla="*/ 110718 h 182411"/>
              <a:gd name="connsiteX8" fmla="*/ 52103 w 312616"/>
              <a:gd name="connsiteY8" fmla="*/ 130257 h 182411"/>
              <a:gd name="connsiteX9" fmla="*/ 13026 w 312616"/>
              <a:gd name="connsiteY9" fmla="*/ 162821 h 182411"/>
              <a:gd name="connsiteX10" fmla="*/ 0 w 312616"/>
              <a:gd name="connsiteY10" fmla="*/ 182359 h 1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16" h="182411">
                <a:moveTo>
                  <a:pt x="312616" y="0"/>
                </a:moveTo>
                <a:cubicBezTo>
                  <a:pt x="301761" y="4342"/>
                  <a:pt x="291226" y="9588"/>
                  <a:pt x="280052" y="13026"/>
                </a:cubicBezTo>
                <a:cubicBezTo>
                  <a:pt x="262941" y="18291"/>
                  <a:pt x="227949" y="26052"/>
                  <a:pt x="227949" y="26052"/>
                </a:cubicBezTo>
                <a:cubicBezTo>
                  <a:pt x="221436" y="30394"/>
                  <a:pt x="215605" y="35994"/>
                  <a:pt x="208411" y="39077"/>
                </a:cubicBezTo>
                <a:cubicBezTo>
                  <a:pt x="193654" y="45401"/>
                  <a:pt x="177081" y="44181"/>
                  <a:pt x="162821" y="52103"/>
                </a:cubicBezTo>
                <a:cubicBezTo>
                  <a:pt x="162816" y="52106"/>
                  <a:pt x="113976" y="84666"/>
                  <a:pt x="104205" y="91180"/>
                </a:cubicBezTo>
                <a:cubicBezTo>
                  <a:pt x="97692" y="95522"/>
                  <a:pt x="92093" y="101730"/>
                  <a:pt x="84667" y="104205"/>
                </a:cubicBezTo>
                <a:lnTo>
                  <a:pt x="65128" y="110718"/>
                </a:lnTo>
                <a:cubicBezTo>
                  <a:pt x="60786" y="117231"/>
                  <a:pt x="57114" y="124244"/>
                  <a:pt x="52103" y="130257"/>
                </a:cubicBezTo>
                <a:cubicBezTo>
                  <a:pt x="36435" y="149059"/>
                  <a:pt x="32234" y="150015"/>
                  <a:pt x="13026" y="162821"/>
                </a:cubicBezTo>
                <a:cubicBezTo>
                  <a:pt x="5826" y="184419"/>
                  <a:pt x="13378" y="182359"/>
                  <a:pt x="0" y="182359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2137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15</a:t>
            </a:r>
          </a:p>
        </p:txBody>
      </p:sp>
    </p:spTree>
    <p:extLst>
      <p:ext uri="{BB962C8B-B14F-4D97-AF65-F5344CB8AC3E}">
        <p14:creationId xmlns:p14="http://schemas.microsoft.com/office/powerpoint/2010/main" val="2294778524"/>
      </p:ext>
    </p:extLst>
  </p:cSld>
  <p:clrMapOvr>
    <a:masterClrMapping/>
  </p:clrMapOvr>
  <p:transition>
    <p:wipe dir="r"/>
  </p:transition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100072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3402" y="575882"/>
            <a:ext cx="5691928" cy="56255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547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4F4AD6D-C5FA-574C-A244-51D896AB550B}" type="slidenum">
              <a:rPr lang="en-US">
                <a:latin typeface="Verdana" charset="0"/>
              </a:rPr>
              <a:pPr/>
              <a:t>146</a:t>
            </a:fld>
            <a:endParaRPr lang="en-US">
              <a:latin typeface="Verdana" charset="0"/>
            </a:endParaRPr>
          </a:p>
        </p:txBody>
      </p:sp>
      <p:sp>
        <p:nvSpPr>
          <p:cNvPr id="105475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8" name="Rectangle 5"/>
          <p:cNvSpPr>
            <a:spLocks noChangeArrowheads="1"/>
          </p:cNvSpPr>
          <p:nvPr/>
        </p:nvSpPr>
        <p:spPr bwMode="auto">
          <a:xfrm>
            <a:off x="2137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 dirty="0">
                <a:solidFill>
                  <a:schemeClr val="tx2"/>
                </a:solidFill>
                <a:latin typeface="Verdana" charset="0"/>
              </a:rPr>
              <a:t>Question 15</a:t>
            </a:r>
          </a:p>
        </p:txBody>
      </p:sp>
      <p:sp>
        <p:nvSpPr>
          <p:cNvPr id="105479" name="Rectangle 6"/>
          <p:cNvSpPr>
            <a:spLocks noChangeArrowheads="1"/>
          </p:cNvSpPr>
          <p:nvPr/>
        </p:nvSpPr>
        <p:spPr bwMode="auto">
          <a:xfrm>
            <a:off x="171026" y="1593489"/>
            <a:ext cx="214951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Which is Atlantic Poison Oak?</a:t>
            </a:r>
          </a:p>
        </p:txBody>
      </p:sp>
      <p:sp>
        <p:nvSpPr>
          <p:cNvPr id="105481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788051" y="4090051"/>
            <a:ext cx="312616" cy="182411"/>
          </a:xfrm>
          <a:custGeom>
            <a:avLst/>
            <a:gdLst>
              <a:gd name="connsiteX0" fmla="*/ 312616 w 312616"/>
              <a:gd name="connsiteY0" fmla="*/ 0 h 182411"/>
              <a:gd name="connsiteX1" fmla="*/ 280052 w 312616"/>
              <a:gd name="connsiteY1" fmla="*/ 13026 h 182411"/>
              <a:gd name="connsiteX2" fmla="*/ 227949 w 312616"/>
              <a:gd name="connsiteY2" fmla="*/ 26052 h 182411"/>
              <a:gd name="connsiteX3" fmla="*/ 208411 w 312616"/>
              <a:gd name="connsiteY3" fmla="*/ 39077 h 182411"/>
              <a:gd name="connsiteX4" fmla="*/ 162821 w 312616"/>
              <a:gd name="connsiteY4" fmla="*/ 52103 h 182411"/>
              <a:gd name="connsiteX5" fmla="*/ 104205 w 312616"/>
              <a:gd name="connsiteY5" fmla="*/ 91180 h 182411"/>
              <a:gd name="connsiteX6" fmla="*/ 84667 w 312616"/>
              <a:gd name="connsiteY6" fmla="*/ 104205 h 182411"/>
              <a:gd name="connsiteX7" fmla="*/ 65128 w 312616"/>
              <a:gd name="connsiteY7" fmla="*/ 110718 h 182411"/>
              <a:gd name="connsiteX8" fmla="*/ 52103 w 312616"/>
              <a:gd name="connsiteY8" fmla="*/ 130257 h 182411"/>
              <a:gd name="connsiteX9" fmla="*/ 13026 w 312616"/>
              <a:gd name="connsiteY9" fmla="*/ 162821 h 182411"/>
              <a:gd name="connsiteX10" fmla="*/ 0 w 312616"/>
              <a:gd name="connsiteY10" fmla="*/ 182359 h 1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16" h="182411">
                <a:moveTo>
                  <a:pt x="312616" y="0"/>
                </a:moveTo>
                <a:cubicBezTo>
                  <a:pt x="301761" y="4342"/>
                  <a:pt x="291226" y="9588"/>
                  <a:pt x="280052" y="13026"/>
                </a:cubicBezTo>
                <a:cubicBezTo>
                  <a:pt x="262941" y="18291"/>
                  <a:pt x="227949" y="26052"/>
                  <a:pt x="227949" y="26052"/>
                </a:cubicBezTo>
                <a:cubicBezTo>
                  <a:pt x="221436" y="30394"/>
                  <a:pt x="215605" y="35994"/>
                  <a:pt x="208411" y="39077"/>
                </a:cubicBezTo>
                <a:cubicBezTo>
                  <a:pt x="193654" y="45401"/>
                  <a:pt x="177081" y="44181"/>
                  <a:pt x="162821" y="52103"/>
                </a:cubicBezTo>
                <a:cubicBezTo>
                  <a:pt x="162816" y="52106"/>
                  <a:pt x="113976" y="84666"/>
                  <a:pt x="104205" y="91180"/>
                </a:cubicBezTo>
                <a:cubicBezTo>
                  <a:pt x="97692" y="95522"/>
                  <a:pt x="92093" y="101730"/>
                  <a:pt x="84667" y="104205"/>
                </a:cubicBezTo>
                <a:lnTo>
                  <a:pt x="65128" y="110718"/>
                </a:lnTo>
                <a:cubicBezTo>
                  <a:pt x="60786" y="117231"/>
                  <a:pt x="57114" y="124244"/>
                  <a:pt x="52103" y="130257"/>
                </a:cubicBezTo>
                <a:cubicBezTo>
                  <a:pt x="36435" y="149059"/>
                  <a:pt x="32234" y="150015"/>
                  <a:pt x="13026" y="162821"/>
                </a:cubicBezTo>
                <a:cubicBezTo>
                  <a:pt x="5826" y="184419"/>
                  <a:pt x="13378" y="182359"/>
                  <a:pt x="0" y="182359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2967331" y="634627"/>
            <a:ext cx="3916342" cy="3444185"/>
          </a:xfrm>
          <a:custGeom>
            <a:avLst/>
            <a:gdLst>
              <a:gd name="connsiteX0" fmla="*/ 204822 w 1589751"/>
              <a:gd name="connsiteY0" fmla="*/ 88559 h 1762793"/>
              <a:gd name="connsiteX1" fmla="*/ 306738 w 1589751"/>
              <a:gd name="connsiteY1" fmla="*/ 33679 h 1762793"/>
              <a:gd name="connsiteX2" fmla="*/ 769279 w 1589751"/>
              <a:gd name="connsiteY2" fmla="*/ 2319 h 1762793"/>
              <a:gd name="connsiteX3" fmla="*/ 1318056 w 1589751"/>
              <a:gd name="connsiteY3" fmla="*/ 96399 h 1762793"/>
              <a:gd name="connsiteX4" fmla="*/ 1529727 w 1589751"/>
              <a:gd name="connsiteY4" fmla="*/ 519756 h 1762793"/>
              <a:gd name="connsiteX5" fmla="*/ 1521888 w 1589751"/>
              <a:gd name="connsiteY5" fmla="*/ 1154792 h 1762793"/>
              <a:gd name="connsiteX6" fmla="*/ 761439 w 1589751"/>
              <a:gd name="connsiteY6" fmla="*/ 1554630 h 1762793"/>
              <a:gd name="connsiteX7" fmla="*/ 275380 w 1589751"/>
              <a:gd name="connsiteY7" fmla="*/ 1758469 h 1762793"/>
              <a:gd name="connsiteX8" fmla="*/ 991 w 1589751"/>
              <a:gd name="connsiteY8" fmla="*/ 1648710 h 1762793"/>
              <a:gd name="connsiteX9" fmla="*/ 181303 w 1589751"/>
              <a:gd name="connsiteY9" fmla="*/ 1154792 h 1762793"/>
              <a:gd name="connsiteX10" fmla="*/ 126426 w 1589751"/>
              <a:gd name="connsiteY10" fmla="*/ 645195 h 1762793"/>
              <a:gd name="connsiteX11" fmla="*/ 142105 w 1589751"/>
              <a:gd name="connsiteY11" fmla="*/ 402157 h 1762793"/>
              <a:gd name="connsiteX0" fmla="*/ 207813 w 1592742"/>
              <a:gd name="connsiteY0" fmla="*/ 88559 h 4384935"/>
              <a:gd name="connsiteX1" fmla="*/ 309729 w 1592742"/>
              <a:gd name="connsiteY1" fmla="*/ 33679 h 4384935"/>
              <a:gd name="connsiteX2" fmla="*/ 772270 w 1592742"/>
              <a:gd name="connsiteY2" fmla="*/ 2319 h 4384935"/>
              <a:gd name="connsiteX3" fmla="*/ 1321047 w 1592742"/>
              <a:gd name="connsiteY3" fmla="*/ 96399 h 4384935"/>
              <a:gd name="connsiteX4" fmla="*/ 1532718 w 1592742"/>
              <a:gd name="connsiteY4" fmla="*/ 519756 h 4384935"/>
              <a:gd name="connsiteX5" fmla="*/ 1524879 w 1592742"/>
              <a:gd name="connsiteY5" fmla="*/ 1154792 h 4384935"/>
              <a:gd name="connsiteX6" fmla="*/ 764430 w 1592742"/>
              <a:gd name="connsiteY6" fmla="*/ 1554630 h 4384935"/>
              <a:gd name="connsiteX7" fmla="*/ 121577 w 1592742"/>
              <a:gd name="connsiteY7" fmla="*/ 4384853 h 4384935"/>
              <a:gd name="connsiteX8" fmla="*/ 3982 w 1592742"/>
              <a:gd name="connsiteY8" fmla="*/ 1648710 h 4384935"/>
              <a:gd name="connsiteX9" fmla="*/ 184294 w 1592742"/>
              <a:gd name="connsiteY9" fmla="*/ 1154792 h 4384935"/>
              <a:gd name="connsiteX10" fmla="*/ 129417 w 1592742"/>
              <a:gd name="connsiteY10" fmla="*/ 645195 h 4384935"/>
              <a:gd name="connsiteX11" fmla="*/ 145096 w 1592742"/>
              <a:gd name="connsiteY11" fmla="*/ 402157 h 4384935"/>
              <a:gd name="connsiteX0" fmla="*/ 206645 w 1597248"/>
              <a:gd name="connsiteY0" fmla="*/ 88559 h 4406358"/>
              <a:gd name="connsiteX1" fmla="*/ 308561 w 1597248"/>
              <a:gd name="connsiteY1" fmla="*/ 33679 h 4406358"/>
              <a:gd name="connsiteX2" fmla="*/ 771102 w 1597248"/>
              <a:gd name="connsiteY2" fmla="*/ 2319 h 4406358"/>
              <a:gd name="connsiteX3" fmla="*/ 1319879 w 1597248"/>
              <a:gd name="connsiteY3" fmla="*/ 96399 h 4406358"/>
              <a:gd name="connsiteX4" fmla="*/ 1531550 w 1597248"/>
              <a:gd name="connsiteY4" fmla="*/ 519756 h 4406358"/>
              <a:gd name="connsiteX5" fmla="*/ 1523711 w 1597248"/>
              <a:gd name="connsiteY5" fmla="*/ 1154792 h 4406358"/>
              <a:gd name="connsiteX6" fmla="*/ 684865 w 1597248"/>
              <a:gd name="connsiteY6" fmla="*/ 2832542 h 4406358"/>
              <a:gd name="connsiteX7" fmla="*/ 120409 w 1597248"/>
              <a:gd name="connsiteY7" fmla="*/ 4384853 h 4406358"/>
              <a:gd name="connsiteX8" fmla="*/ 2814 w 1597248"/>
              <a:gd name="connsiteY8" fmla="*/ 1648710 h 4406358"/>
              <a:gd name="connsiteX9" fmla="*/ 183126 w 1597248"/>
              <a:gd name="connsiteY9" fmla="*/ 1154792 h 4406358"/>
              <a:gd name="connsiteX10" fmla="*/ 128249 w 1597248"/>
              <a:gd name="connsiteY10" fmla="*/ 645195 h 4406358"/>
              <a:gd name="connsiteX11" fmla="*/ 143928 w 1597248"/>
              <a:gd name="connsiteY11" fmla="*/ 402157 h 4406358"/>
              <a:gd name="connsiteX0" fmla="*/ 206645 w 1711718"/>
              <a:gd name="connsiteY0" fmla="*/ 88559 h 4404133"/>
              <a:gd name="connsiteX1" fmla="*/ 308561 w 1711718"/>
              <a:gd name="connsiteY1" fmla="*/ 33679 h 4404133"/>
              <a:gd name="connsiteX2" fmla="*/ 771102 w 1711718"/>
              <a:gd name="connsiteY2" fmla="*/ 2319 h 4404133"/>
              <a:gd name="connsiteX3" fmla="*/ 1319879 w 1711718"/>
              <a:gd name="connsiteY3" fmla="*/ 96399 h 4404133"/>
              <a:gd name="connsiteX4" fmla="*/ 1531550 w 1711718"/>
              <a:gd name="connsiteY4" fmla="*/ 519756 h 4404133"/>
              <a:gd name="connsiteX5" fmla="*/ 1664825 w 1711718"/>
              <a:gd name="connsiteY5" fmla="*/ 2126947 h 4404133"/>
              <a:gd name="connsiteX6" fmla="*/ 684865 w 1711718"/>
              <a:gd name="connsiteY6" fmla="*/ 2832542 h 4404133"/>
              <a:gd name="connsiteX7" fmla="*/ 120409 w 1711718"/>
              <a:gd name="connsiteY7" fmla="*/ 4384853 h 4404133"/>
              <a:gd name="connsiteX8" fmla="*/ 2814 w 1711718"/>
              <a:gd name="connsiteY8" fmla="*/ 1648710 h 4404133"/>
              <a:gd name="connsiteX9" fmla="*/ 183126 w 1711718"/>
              <a:gd name="connsiteY9" fmla="*/ 1154792 h 4404133"/>
              <a:gd name="connsiteX10" fmla="*/ 128249 w 1711718"/>
              <a:gd name="connsiteY10" fmla="*/ 645195 h 4404133"/>
              <a:gd name="connsiteX11" fmla="*/ 143928 w 1711718"/>
              <a:gd name="connsiteY11" fmla="*/ 402157 h 4404133"/>
              <a:gd name="connsiteX0" fmla="*/ 2140231 w 3645304"/>
              <a:gd name="connsiteY0" fmla="*/ 117600 h 4433174"/>
              <a:gd name="connsiteX1" fmla="*/ 2242147 w 3645304"/>
              <a:gd name="connsiteY1" fmla="*/ 62720 h 4433174"/>
              <a:gd name="connsiteX2" fmla="*/ 2704688 w 3645304"/>
              <a:gd name="connsiteY2" fmla="*/ 31360 h 4433174"/>
              <a:gd name="connsiteX3" fmla="*/ 3253465 w 3645304"/>
              <a:gd name="connsiteY3" fmla="*/ 125440 h 4433174"/>
              <a:gd name="connsiteX4" fmla="*/ 3465136 w 3645304"/>
              <a:gd name="connsiteY4" fmla="*/ 548797 h 4433174"/>
              <a:gd name="connsiteX5" fmla="*/ 3598411 w 3645304"/>
              <a:gd name="connsiteY5" fmla="*/ 2155988 h 4433174"/>
              <a:gd name="connsiteX6" fmla="*/ 2618451 w 3645304"/>
              <a:gd name="connsiteY6" fmla="*/ 2861583 h 4433174"/>
              <a:gd name="connsiteX7" fmla="*/ 2053995 w 3645304"/>
              <a:gd name="connsiteY7" fmla="*/ 4413894 h 4433174"/>
              <a:gd name="connsiteX8" fmla="*/ 1936400 w 3645304"/>
              <a:gd name="connsiteY8" fmla="*/ 1677751 h 4433174"/>
              <a:gd name="connsiteX9" fmla="*/ 2116712 w 3645304"/>
              <a:gd name="connsiteY9" fmla="*/ 1183833 h 4433174"/>
              <a:gd name="connsiteX10" fmla="*/ 2061835 w 3645304"/>
              <a:gd name="connsiteY10" fmla="*/ 674236 h 4433174"/>
              <a:gd name="connsiteX11" fmla="*/ 0 w 3645304"/>
              <a:gd name="connsiteY11" fmla="*/ 0 h 4433174"/>
              <a:gd name="connsiteX0" fmla="*/ 2140231 w 3645304"/>
              <a:gd name="connsiteY0" fmla="*/ 117600 h 4433174"/>
              <a:gd name="connsiteX1" fmla="*/ 2242147 w 3645304"/>
              <a:gd name="connsiteY1" fmla="*/ 62720 h 4433174"/>
              <a:gd name="connsiteX2" fmla="*/ 2704688 w 3645304"/>
              <a:gd name="connsiteY2" fmla="*/ 31360 h 4433174"/>
              <a:gd name="connsiteX3" fmla="*/ 3253465 w 3645304"/>
              <a:gd name="connsiteY3" fmla="*/ 125440 h 4433174"/>
              <a:gd name="connsiteX4" fmla="*/ 3465136 w 3645304"/>
              <a:gd name="connsiteY4" fmla="*/ 548797 h 4433174"/>
              <a:gd name="connsiteX5" fmla="*/ 3598411 w 3645304"/>
              <a:gd name="connsiteY5" fmla="*/ 2155988 h 4433174"/>
              <a:gd name="connsiteX6" fmla="*/ 2618451 w 3645304"/>
              <a:gd name="connsiteY6" fmla="*/ 2861583 h 4433174"/>
              <a:gd name="connsiteX7" fmla="*/ 2053995 w 3645304"/>
              <a:gd name="connsiteY7" fmla="*/ 4413894 h 4433174"/>
              <a:gd name="connsiteX8" fmla="*/ 1936400 w 3645304"/>
              <a:gd name="connsiteY8" fmla="*/ 1677751 h 4433174"/>
              <a:gd name="connsiteX9" fmla="*/ 2116712 w 3645304"/>
              <a:gd name="connsiteY9" fmla="*/ 1183833 h 4433174"/>
              <a:gd name="connsiteX10" fmla="*/ 1011319 w 3645304"/>
              <a:gd name="connsiteY10" fmla="*/ 1042714 h 4433174"/>
              <a:gd name="connsiteX11" fmla="*/ 2061835 w 3645304"/>
              <a:gd name="connsiteY11" fmla="*/ 674236 h 4433174"/>
              <a:gd name="connsiteX12" fmla="*/ 0 w 3645304"/>
              <a:gd name="connsiteY12" fmla="*/ 0 h 4433174"/>
              <a:gd name="connsiteX0" fmla="*/ 2140231 w 3645304"/>
              <a:gd name="connsiteY0" fmla="*/ 117600 h 4433174"/>
              <a:gd name="connsiteX1" fmla="*/ 2242147 w 3645304"/>
              <a:gd name="connsiteY1" fmla="*/ 62720 h 4433174"/>
              <a:gd name="connsiteX2" fmla="*/ 2704688 w 3645304"/>
              <a:gd name="connsiteY2" fmla="*/ 31360 h 4433174"/>
              <a:gd name="connsiteX3" fmla="*/ 3253465 w 3645304"/>
              <a:gd name="connsiteY3" fmla="*/ 125440 h 4433174"/>
              <a:gd name="connsiteX4" fmla="*/ 3465136 w 3645304"/>
              <a:gd name="connsiteY4" fmla="*/ 548797 h 4433174"/>
              <a:gd name="connsiteX5" fmla="*/ 3598411 w 3645304"/>
              <a:gd name="connsiteY5" fmla="*/ 2155988 h 4433174"/>
              <a:gd name="connsiteX6" fmla="*/ 2618451 w 3645304"/>
              <a:gd name="connsiteY6" fmla="*/ 2861583 h 4433174"/>
              <a:gd name="connsiteX7" fmla="*/ 2053995 w 3645304"/>
              <a:gd name="connsiteY7" fmla="*/ 4413894 h 4433174"/>
              <a:gd name="connsiteX8" fmla="*/ 1936400 w 3645304"/>
              <a:gd name="connsiteY8" fmla="*/ 1677751 h 4433174"/>
              <a:gd name="connsiteX9" fmla="*/ 2116712 w 3645304"/>
              <a:gd name="connsiteY9" fmla="*/ 1183833 h 4433174"/>
              <a:gd name="connsiteX10" fmla="*/ 1011319 w 3645304"/>
              <a:gd name="connsiteY10" fmla="*/ 1042714 h 4433174"/>
              <a:gd name="connsiteX11" fmla="*/ 423343 w 3645304"/>
              <a:gd name="connsiteY11" fmla="*/ 517437 h 4433174"/>
              <a:gd name="connsiteX12" fmla="*/ 0 w 3645304"/>
              <a:gd name="connsiteY12" fmla="*/ 0 h 4433174"/>
              <a:gd name="connsiteX0" fmla="*/ 2140231 w 3645304"/>
              <a:gd name="connsiteY0" fmla="*/ 117600 h 4433174"/>
              <a:gd name="connsiteX1" fmla="*/ 2242147 w 3645304"/>
              <a:gd name="connsiteY1" fmla="*/ 62720 h 4433174"/>
              <a:gd name="connsiteX2" fmla="*/ 2704688 w 3645304"/>
              <a:gd name="connsiteY2" fmla="*/ 31360 h 4433174"/>
              <a:gd name="connsiteX3" fmla="*/ 3253465 w 3645304"/>
              <a:gd name="connsiteY3" fmla="*/ 125440 h 4433174"/>
              <a:gd name="connsiteX4" fmla="*/ 3465136 w 3645304"/>
              <a:gd name="connsiteY4" fmla="*/ 548797 h 4433174"/>
              <a:gd name="connsiteX5" fmla="*/ 3598411 w 3645304"/>
              <a:gd name="connsiteY5" fmla="*/ 2155988 h 4433174"/>
              <a:gd name="connsiteX6" fmla="*/ 2618451 w 3645304"/>
              <a:gd name="connsiteY6" fmla="*/ 2861583 h 4433174"/>
              <a:gd name="connsiteX7" fmla="*/ 2053995 w 3645304"/>
              <a:gd name="connsiteY7" fmla="*/ 4413894 h 4433174"/>
              <a:gd name="connsiteX8" fmla="*/ 1936400 w 3645304"/>
              <a:gd name="connsiteY8" fmla="*/ 1677751 h 4433174"/>
              <a:gd name="connsiteX9" fmla="*/ 2116712 w 3645304"/>
              <a:gd name="connsiteY9" fmla="*/ 1183833 h 4433174"/>
              <a:gd name="connsiteX10" fmla="*/ 344946 w 3645304"/>
              <a:gd name="connsiteY10" fmla="*/ 1230873 h 4433174"/>
              <a:gd name="connsiteX11" fmla="*/ 423343 w 3645304"/>
              <a:gd name="connsiteY11" fmla="*/ 517437 h 4433174"/>
              <a:gd name="connsiteX12" fmla="*/ 0 w 3645304"/>
              <a:gd name="connsiteY12" fmla="*/ 0 h 4433174"/>
              <a:gd name="connsiteX0" fmla="*/ 2140231 w 3645304"/>
              <a:gd name="connsiteY0" fmla="*/ 117600 h 4433174"/>
              <a:gd name="connsiteX1" fmla="*/ 2242147 w 3645304"/>
              <a:gd name="connsiteY1" fmla="*/ 62720 h 4433174"/>
              <a:gd name="connsiteX2" fmla="*/ 2704688 w 3645304"/>
              <a:gd name="connsiteY2" fmla="*/ 31360 h 4433174"/>
              <a:gd name="connsiteX3" fmla="*/ 3253465 w 3645304"/>
              <a:gd name="connsiteY3" fmla="*/ 125440 h 4433174"/>
              <a:gd name="connsiteX4" fmla="*/ 3465136 w 3645304"/>
              <a:gd name="connsiteY4" fmla="*/ 548797 h 4433174"/>
              <a:gd name="connsiteX5" fmla="*/ 3598411 w 3645304"/>
              <a:gd name="connsiteY5" fmla="*/ 2155988 h 4433174"/>
              <a:gd name="connsiteX6" fmla="*/ 2618451 w 3645304"/>
              <a:gd name="connsiteY6" fmla="*/ 2861583 h 4433174"/>
              <a:gd name="connsiteX7" fmla="*/ 2053995 w 3645304"/>
              <a:gd name="connsiteY7" fmla="*/ 4413894 h 4433174"/>
              <a:gd name="connsiteX8" fmla="*/ 1936400 w 3645304"/>
              <a:gd name="connsiteY8" fmla="*/ 1677751 h 4433174"/>
              <a:gd name="connsiteX9" fmla="*/ 956441 w 3645304"/>
              <a:gd name="connsiteY9" fmla="*/ 1371992 h 4433174"/>
              <a:gd name="connsiteX10" fmla="*/ 344946 w 3645304"/>
              <a:gd name="connsiteY10" fmla="*/ 1230873 h 4433174"/>
              <a:gd name="connsiteX11" fmla="*/ 423343 w 3645304"/>
              <a:gd name="connsiteY11" fmla="*/ 517437 h 4433174"/>
              <a:gd name="connsiteX12" fmla="*/ 0 w 3645304"/>
              <a:gd name="connsiteY12" fmla="*/ 0 h 4433174"/>
              <a:gd name="connsiteX0" fmla="*/ 2140231 w 3645304"/>
              <a:gd name="connsiteY0" fmla="*/ 117600 h 4426462"/>
              <a:gd name="connsiteX1" fmla="*/ 2242147 w 3645304"/>
              <a:gd name="connsiteY1" fmla="*/ 62720 h 4426462"/>
              <a:gd name="connsiteX2" fmla="*/ 2704688 w 3645304"/>
              <a:gd name="connsiteY2" fmla="*/ 31360 h 4426462"/>
              <a:gd name="connsiteX3" fmla="*/ 3253465 w 3645304"/>
              <a:gd name="connsiteY3" fmla="*/ 125440 h 4426462"/>
              <a:gd name="connsiteX4" fmla="*/ 3465136 w 3645304"/>
              <a:gd name="connsiteY4" fmla="*/ 548797 h 4426462"/>
              <a:gd name="connsiteX5" fmla="*/ 3598411 w 3645304"/>
              <a:gd name="connsiteY5" fmla="*/ 2155988 h 4426462"/>
              <a:gd name="connsiteX6" fmla="*/ 2618451 w 3645304"/>
              <a:gd name="connsiteY6" fmla="*/ 2861583 h 4426462"/>
              <a:gd name="connsiteX7" fmla="*/ 2053995 w 3645304"/>
              <a:gd name="connsiteY7" fmla="*/ 4413894 h 4426462"/>
              <a:gd name="connsiteX8" fmla="*/ 1277868 w 3645304"/>
              <a:gd name="connsiteY8" fmla="*/ 1928630 h 4426462"/>
              <a:gd name="connsiteX9" fmla="*/ 956441 w 3645304"/>
              <a:gd name="connsiteY9" fmla="*/ 1371992 h 4426462"/>
              <a:gd name="connsiteX10" fmla="*/ 344946 w 3645304"/>
              <a:gd name="connsiteY10" fmla="*/ 1230873 h 4426462"/>
              <a:gd name="connsiteX11" fmla="*/ 423343 w 3645304"/>
              <a:gd name="connsiteY11" fmla="*/ 517437 h 4426462"/>
              <a:gd name="connsiteX12" fmla="*/ 0 w 3645304"/>
              <a:gd name="connsiteY12" fmla="*/ 0 h 4426462"/>
              <a:gd name="connsiteX0" fmla="*/ 2140231 w 3645304"/>
              <a:gd name="connsiteY0" fmla="*/ 117600 h 3127301"/>
              <a:gd name="connsiteX1" fmla="*/ 2242147 w 3645304"/>
              <a:gd name="connsiteY1" fmla="*/ 62720 h 3127301"/>
              <a:gd name="connsiteX2" fmla="*/ 2704688 w 3645304"/>
              <a:gd name="connsiteY2" fmla="*/ 31360 h 3127301"/>
              <a:gd name="connsiteX3" fmla="*/ 3253465 w 3645304"/>
              <a:gd name="connsiteY3" fmla="*/ 125440 h 3127301"/>
              <a:gd name="connsiteX4" fmla="*/ 3465136 w 3645304"/>
              <a:gd name="connsiteY4" fmla="*/ 548797 h 3127301"/>
              <a:gd name="connsiteX5" fmla="*/ 3598411 w 3645304"/>
              <a:gd name="connsiteY5" fmla="*/ 2155988 h 3127301"/>
              <a:gd name="connsiteX6" fmla="*/ 2618451 w 3645304"/>
              <a:gd name="connsiteY6" fmla="*/ 2861583 h 3127301"/>
              <a:gd name="connsiteX7" fmla="*/ 1066196 w 3645304"/>
              <a:gd name="connsiteY7" fmla="*/ 3073262 h 3127301"/>
              <a:gd name="connsiteX8" fmla="*/ 1277868 w 3645304"/>
              <a:gd name="connsiteY8" fmla="*/ 1928630 h 3127301"/>
              <a:gd name="connsiteX9" fmla="*/ 956441 w 3645304"/>
              <a:gd name="connsiteY9" fmla="*/ 1371992 h 3127301"/>
              <a:gd name="connsiteX10" fmla="*/ 344946 w 3645304"/>
              <a:gd name="connsiteY10" fmla="*/ 1230873 h 3127301"/>
              <a:gd name="connsiteX11" fmla="*/ 423343 w 3645304"/>
              <a:gd name="connsiteY11" fmla="*/ 517437 h 3127301"/>
              <a:gd name="connsiteX12" fmla="*/ 0 w 3645304"/>
              <a:gd name="connsiteY12" fmla="*/ 0 h 3127301"/>
              <a:gd name="connsiteX0" fmla="*/ 2140231 w 3687465"/>
              <a:gd name="connsiteY0" fmla="*/ 117600 h 4211744"/>
              <a:gd name="connsiteX1" fmla="*/ 2242147 w 3687465"/>
              <a:gd name="connsiteY1" fmla="*/ 62720 h 4211744"/>
              <a:gd name="connsiteX2" fmla="*/ 2704688 w 3687465"/>
              <a:gd name="connsiteY2" fmla="*/ 31360 h 4211744"/>
              <a:gd name="connsiteX3" fmla="*/ 3253465 w 3687465"/>
              <a:gd name="connsiteY3" fmla="*/ 125440 h 4211744"/>
              <a:gd name="connsiteX4" fmla="*/ 3465136 w 3687465"/>
              <a:gd name="connsiteY4" fmla="*/ 548797 h 4211744"/>
              <a:gd name="connsiteX5" fmla="*/ 3598411 w 3687465"/>
              <a:gd name="connsiteY5" fmla="*/ 2155988 h 4211744"/>
              <a:gd name="connsiteX6" fmla="*/ 2022636 w 3687465"/>
              <a:gd name="connsiteY6" fmla="*/ 4194376 h 4211744"/>
              <a:gd name="connsiteX7" fmla="*/ 1066196 w 3687465"/>
              <a:gd name="connsiteY7" fmla="*/ 3073262 h 4211744"/>
              <a:gd name="connsiteX8" fmla="*/ 1277868 w 3687465"/>
              <a:gd name="connsiteY8" fmla="*/ 1928630 h 4211744"/>
              <a:gd name="connsiteX9" fmla="*/ 956441 w 3687465"/>
              <a:gd name="connsiteY9" fmla="*/ 1371992 h 4211744"/>
              <a:gd name="connsiteX10" fmla="*/ 344946 w 3687465"/>
              <a:gd name="connsiteY10" fmla="*/ 1230873 h 4211744"/>
              <a:gd name="connsiteX11" fmla="*/ 423343 w 3687465"/>
              <a:gd name="connsiteY11" fmla="*/ 517437 h 4211744"/>
              <a:gd name="connsiteX12" fmla="*/ 0 w 3687465"/>
              <a:gd name="connsiteY12" fmla="*/ 0 h 4211744"/>
              <a:gd name="connsiteX0" fmla="*/ 2140231 w 3466750"/>
              <a:gd name="connsiteY0" fmla="*/ 117600 h 4203031"/>
              <a:gd name="connsiteX1" fmla="*/ 2242147 w 3466750"/>
              <a:gd name="connsiteY1" fmla="*/ 62720 h 4203031"/>
              <a:gd name="connsiteX2" fmla="*/ 2704688 w 3466750"/>
              <a:gd name="connsiteY2" fmla="*/ 31360 h 4203031"/>
              <a:gd name="connsiteX3" fmla="*/ 3253465 w 3466750"/>
              <a:gd name="connsiteY3" fmla="*/ 125440 h 4203031"/>
              <a:gd name="connsiteX4" fmla="*/ 3465136 w 3466750"/>
              <a:gd name="connsiteY4" fmla="*/ 548797 h 4203031"/>
              <a:gd name="connsiteX5" fmla="*/ 3159390 w 3466750"/>
              <a:gd name="connsiteY5" fmla="*/ 2453906 h 4203031"/>
              <a:gd name="connsiteX6" fmla="*/ 2022636 w 3466750"/>
              <a:gd name="connsiteY6" fmla="*/ 4194376 h 4203031"/>
              <a:gd name="connsiteX7" fmla="*/ 1066196 w 3466750"/>
              <a:gd name="connsiteY7" fmla="*/ 3073262 h 4203031"/>
              <a:gd name="connsiteX8" fmla="*/ 1277868 w 3466750"/>
              <a:gd name="connsiteY8" fmla="*/ 1928630 h 4203031"/>
              <a:gd name="connsiteX9" fmla="*/ 956441 w 3466750"/>
              <a:gd name="connsiteY9" fmla="*/ 1371992 h 4203031"/>
              <a:gd name="connsiteX10" fmla="*/ 344946 w 3466750"/>
              <a:gd name="connsiteY10" fmla="*/ 1230873 h 4203031"/>
              <a:gd name="connsiteX11" fmla="*/ 423343 w 3466750"/>
              <a:gd name="connsiteY11" fmla="*/ 517437 h 4203031"/>
              <a:gd name="connsiteX12" fmla="*/ 0 w 3466750"/>
              <a:gd name="connsiteY12" fmla="*/ 0 h 4203031"/>
              <a:gd name="connsiteX0" fmla="*/ 2140231 w 3382856"/>
              <a:gd name="connsiteY0" fmla="*/ 117600 h 4203031"/>
              <a:gd name="connsiteX1" fmla="*/ 2242147 w 3382856"/>
              <a:gd name="connsiteY1" fmla="*/ 62720 h 4203031"/>
              <a:gd name="connsiteX2" fmla="*/ 2704688 w 3382856"/>
              <a:gd name="connsiteY2" fmla="*/ 31360 h 4203031"/>
              <a:gd name="connsiteX3" fmla="*/ 3253465 w 3382856"/>
              <a:gd name="connsiteY3" fmla="*/ 125440 h 4203031"/>
              <a:gd name="connsiteX4" fmla="*/ 3378900 w 3382856"/>
              <a:gd name="connsiteY4" fmla="*/ 1246553 h 4203031"/>
              <a:gd name="connsiteX5" fmla="*/ 3159390 w 3382856"/>
              <a:gd name="connsiteY5" fmla="*/ 2453906 h 4203031"/>
              <a:gd name="connsiteX6" fmla="*/ 2022636 w 3382856"/>
              <a:gd name="connsiteY6" fmla="*/ 4194376 h 4203031"/>
              <a:gd name="connsiteX7" fmla="*/ 1066196 w 3382856"/>
              <a:gd name="connsiteY7" fmla="*/ 3073262 h 4203031"/>
              <a:gd name="connsiteX8" fmla="*/ 1277868 w 3382856"/>
              <a:gd name="connsiteY8" fmla="*/ 1928630 h 4203031"/>
              <a:gd name="connsiteX9" fmla="*/ 956441 w 3382856"/>
              <a:gd name="connsiteY9" fmla="*/ 1371992 h 4203031"/>
              <a:gd name="connsiteX10" fmla="*/ 344946 w 3382856"/>
              <a:gd name="connsiteY10" fmla="*/ 1230873 h 4203031"/>
              <a:gd name="connsiteX11" fmla="*/ 423343 w 3382856"/>
              <a:gd name="connsiteY11" fmla="*/ 517437 h 4203031"/>
              <a:gd name="connsiteX12" fmla="*/ 0 w 3382856"/>
              <a:gd name="connsiteY12" fmla="*/ 0 h 4203031"/>
              <a:gd name="connsiteX0" fmla="*/ 2140231 w 3387051"/>
              <a:gd name="connsiteY0" fmla="*/ 117600 h 4203031"/>
              <a:gd name="connsiteX1" fmla="*/ 2242147 w 3387051"/>
              <a:gd name="connsiteY1" fmla="*/ 62720 h 4203031"/>
              <a:gd name="connsiteX2" fmla="*/ 2704688 w 3387051"/>
              <a:gd name="connsiteY2" fmla="*/ 31360 h 4203031"/>
              <a:gd name="connsiteX3" fmla="*/ 3276984 w 3387051"/>
              <a:gd name="connsiteY3" fmla="*/ 360639 h 4203031"/>
              <a:gd name="connsiteX4" fmla="*/ 3378900 w 3387051"/>
              <a:gd name="connsiteY4" fmla="*/ 1246553 h 4203031"/>
              <a:gd name="connsiteX5" fmla="*/ 3159390 w 3387051"/>
              <a:gd name="connsiteY5" fmla="*/ 2453906 h 4203031"/>
              <a:gd name="connsiteX6" fmla="*/ 2022636 w 3387051"/>
              <a:gd name="connsiteY6" fmla="*/ 4194376 h 4203031"/>
              <a:gd name="connsiteX7" fmla="*/ 1066196 w 3387051"/>
              <a:gd name="connsiteY7" fmla="*/ 3073262 h 4203031"/>
              <a:gd name="connsiteX8" fmla="*/ 1277868 w 3387051"/>
              <a:gd name="connsiteY8" fmla="*/ 1928630 h 4203031"/>
              <a:gd name="connsiteX9" fmla="*/ 956441 w 3387051"/>
              <a:gd name="connsiteY9" fmla="*/ 1371992 h 4203031"/>
              <a:gd name="connsiteX10" fmla="*/ 344946 w 3387051"/>
              <a:gd name="connsiteY10" fmla="*/ 1230873 h 4203031"/>
              <a:gd name="connsiteX11" fmla="*/ 423343 w 3387051"/>
              <a:gd name="connsiteY11" fmla="*/ 517437 h 4203031"/>
              <a:gd name="connsiteX12" fmla="*/ 0 w 3387051"/>
              <a:gd name="connsiteY12" fmla="*/ 0 h 4203031"/>
              <a:gd name="connsiteX0" fmla="*/ 23519 w 3387051"/>
              <a:gd name="connsiteY0" fmla="*/ 7840 h 4203031"/>
              <a:gd name="connsiteX1" fmla="*/ 2242147 w 3387051"/>
              <a:gd name="connsiteY1" fmla="*/ 62720 h 4203031"/>
              <a:gd name="connsiteX2" fmla="*/ 2704688 w 3387051"/>
              <a:gd name="connsiteY2" fmla="*/ 31360 h 4203031"/>
              <a:gd name="connsiteX3" fmla="*/ 3276984 w 3387051"/>
              <a:gd name="connsiteY3" fmla="*/ 360639 h 4203031"/>
              <a:gd name="connsiteX4" fmla="*/ 3378900 w 3387051"/>
              <a:gd name="connsiteY4" fmla="*/ 1246553 h 4203031"/>
              <a:gd name="connsiteX5" fmla="*/ 3159390 w 3387051"/>
              <a:gd name="connsiteY5" fmla="*/ 2453906 h 4203031"/>
              <a:gd name="connsiteX6" fmla="*/ 2022636 w 3387051"/>
              <a:gd name="connsiteY6" fmla="*/ 4194376 h 4203031"/>
              <a:gd name="connsiteX7" fmla="*/ 1066196 w 3387051"/>
              <a:gd name="connsiteY7" fmla="*/ 3073262 h 4203031"/>
              <a:gd name="connsiteX8" fmla="*/ 1277868 w 3387051"/>
              <a:gd name="connsiteY8" fmla="*/ 1928630 h 4203031"/>
              <a:gd name="connsiteX9" fmla="*/ 956441 w 3387051"/>
              <a:gd name="connsiteY9" fmla="*/ 1371992 h 4203031"/>
              <a:gd name="connsiteX10" fmla="*/ 344946 w 3387051"/>
              <a:gd name="connsiteY10" fmla="*/ 1230873 h 4203031"/>
              <a:gd name="connsiteX11" fmla="*/ 423343 w 3387051"/>
              <a:gd name="connsiteY11" fmla="*/ 517437 h 4203031"/>
              <a:gd name="connsiteX12" fmla="*/ 0 w 3387051"/>
              <a:gd name="connsiteY12" fmla="*/ 0 h 4203031"/>
              <a:gd name="connsiteX0" fmla="*/ 23519 w 3387051"/>
              <a:gd name="connsiteY0" fmla="*/ 368510 h 4563701"/>
              <a:gd name="connsiteX1" fmla="*/ 752609 w 3387051"/>
              <a:gd name="connsiteY1" fmla="*/ 32 h 4563701"/>
              <a:gd name="connsiteX2" fmla="*/ 2704688 w 3387051"/>
              <a:gd name="connsiteY2" fmla="*/ 392030 h 4563701"/>
              <a:gd name="connsiteX3" fmla="*/ 3276984 w 3387051"/>
              <a:gd name="connsiteY3" fmla="*/ 721309 h 4563701"/>
              <a:gd name="connsiteX4" fmla="*/ 3378900 w 3387051"/>
              <a:gd name="connsiteY4" fmla="*/ 1607223 h 4563701"/>
              <a:gd name="connsiteX5" fmla="*/ 3159390 w 3387051"/>
              <a:gd name="connsiteY5" fmla="*/ 2814576 h 4563701"/>
              <a:gd name="connsiteX6" fmla="*/ 2022636 w 3387051"/>
              <a:gd name="connsiteY6" fmla="*/ 4555046 h 4563701"/>
              <a:gd name="connsiteX7" fmla="*/ 1066196 w 3387051"/>
              <a:gd name="connsiteY7" fmla="*/ 3433932 h 4563701"/>
              <a:gd name="connsiteX8" fmla="*/ 1277868 w 3387051"/>
              <a:gd name="connsiteY8" fmla="*/ 2289300 h 4563701"/>
              <a:gd name="connsiteX9" fmla="*/ 956441 w 3387051"/>
              <a:gd name="connsiteY9" fmla="*/ 1732662 h 4563701"/>
              <a:gd name="connsiteX10" fmla="*/ 344946 w 3387051"/>
              <a:gd name="connsiteY10" fmla="*/ 1591543 h 4563701"/>
              <a:gd name="connsiteX11" fmla="*/ 423343 w 3387051"/>
              <a:gd name="connsiteY11" fmla="*/ 878107 h 4563701"/>
              <a:gd name="connsiteX12" fmla="*/ 0 w 3387051"/>
              <a:gd name="connsiteY12" fmla="*/ 360670 h 4563701"/>
              <a:gd name="connsiteX0" fmla="*/ 23519 w 3408221"/>
              <a:gd name="connsiteY0" fmla="*/ 371246 h 4566437"/>
              <a:gd name="connsiteX1" fmla="*/ 752609 w 3408221"/>
              <a:gd name="connsiteY1" fmla="*/ 2768 h 4566437"/>
              <a:gd name="connsiteX2" fmla="*/ 2218629 w 3408221"/>
              <a:gd name="connsiteY2" fmla="*/ 230127 h 4566437"/>
              <a:gd name="connsiteX3" fmla="*/ 3276984 w 3408221"/>
              <a:gd name="connsiteY3" fmla="*/ 724045 h 4566437"/>
              <a:gd name="connsiteX4" fmla="*/ 3378900 w 3408221"/>
              <a:gd name="connsiteY4" fmla="*/ 1609959 h 4566437"/>
              <a:gd name="connsiteX5" fmla="*/ 3159390 w 3408221"/>
              <a:gd name="connsiteY5" fmla="*/ 2817312 h 4566437"/>
              <a:gd name="connsiteX6" fmla="*/ 2022636 w 3408221"/>
              <a:gd name="connsiteY6" fmla="*/ 4557782 h 4566437"/>
              <a:gd name="connsiteX7" fmla="*/ 1066196 w 3408221"/>
              <a:gd name="connsiteY7" fmla="*/ 3436668 h 4566437"/>
              <a:gd name="connsiteX8" fmla="*/ 1277868 w 3408221"/>
              <a:gd name="connsiteY8" fmla="*/ 2292036 h 4566437"/>
              <a:gd name="connsiteX9" fmla="*/ 956441 w 3408221"/>
              <a:gd name="connsiteY9" fmla="*/ 1735398 h 4566437"/>
              <a:gd name="connsiteX10" fmla="*/ 344946 w 3408221"/>
              <a:gd name="connsiteY10" fmla="*/ 1594279 h 4566437"/>
              <a:gd name="connsiteX11" fmla="*/ 423343 w 3408221"/>
              <a:gd name="connsiteY11" fmla="*/ 880843 h 4566437"/>
              <a:gd name="connsiteX12" fmla="*/ 0 w 3408221"/>
              <a:gd name="connsiteY12" fmla="*/ 363406 h 4566437"/>
              <a:gd name="connsiteX0" fmla="*/ 1442538 w 4827240"/>
              <a:gd name="connsiteY0" fmla="*/ 371246 h 4566437"/>
              <a:gd name="connsiteX1" fmla="*/ 2171628 w 4827240"/>
              <a:gd name="connsiteY1" fmla="*/ 2768 h 4566437"/>
              <a:gd name="connsiteX2" fmla="*/ 3637648 w 4827240"/>
              <a:gd name="connsiteY2" fmla="*/ 230127 h 4566437"/>
              <a:gd name="connsiteX3" fmla="*/ 4696003 w 4827240"/>
              <a:gd name="connsiteY3" fmla="*/ 724045 h 4566437"/>
              <a:gd name="connsiteX4" fmla="*/ 4797919 w 4827240"/>
              <a:gd name="connsiteY4" fmla="*/ 1609959 h 4566437"/>
              <a:gd name="connsiteX5" fmla="*/ 4578409 w 4827240"/>
              <a:gd name="connsiteY5" fmla="*/ 2817312 h 4566437"/>
              <a:gd name="connsiteX6" fmla="*/ 3441655 w 4827240"/>
              <a:gd name="connsiteY6" fmla="*/ 4557782 h 4566437"/>
              <a:gd name="connsiteX7" fmla="*/ 2485215 w 4827240"/>
              <a:gd name="connsiteY7" fmla="*/ 3436668 h 4566437"/>
              <a:gd name="connsiteX8" fmla="*/ 2696887 w 4827240"/>
              <a:gd name="connsiteY8" fmla="*/ 2292036 h 4566437"/>
              <a:gd name="connsiteX9" fmla="*/ 2375460 w 4827240"/>
              <a:gd name="connsiteY9" fmla="*/ 1735398 h 4566437"/>
              <a:gd name="connsiteX10" fmla="*/ 38 w 4827240"/>
              <a:gd name="connsiteY10" fmla="*/ 2864352 h 4566437"/>
              <a:gd name="connsiteX11" fmla="*/ 1842362 w 4827240"/>
              <a:gd name="connsiteY11" fmla="*/ 880843 h 4566437"/>
              <a:gd name="connsiteX12" fmla="*/ 1419019 w 4827240"/>
              <a:gd name="connsiteY12" fmla="*/ 363406 h 4566437"/>
              <a:gd name="connsiteX0" fmla="*/ 1983995 w 5368697"/>
              <a:gd name="connsiteY0" fmla="*/ 371246 h 4566437"/>
              <a:gd name="connsiteX1" fmla="*/ 2713085 w 5368697"/>
              <a:gd name="connsiteY1" fmla="*/ 2768 h 4566437"/>
              <a:gd name="connsiteX2" fmla="*/ 4179105 w 5368697"/>
              <a:gd name="connsiteY2" fmla="*/ 230127 h 4566437"/>
              <a:gd name="connsiteX3" fmla="*/ 5237460 w 5368697"/>
              <a:gd name="connsiteY3" fmla="*/ 724045 h 4566437"/>
              <a:gd name="connsiteX4" fmla="*/ 5339376 w 5368697"/>
              <a:gd name="connsiteY4" fmla="*/ 1609959 h 4566437"/>
              <a:gd name="connsiteX5" fmla="*/ 5119866 w 5368697"/>
              <a:gd name="connsiteY5" fmla="*/ 2817312 h 4566437"/>
              <a:gd name="connsiteX6" fmla="*/ 3983112 w 5368697"/>
              <a:gd name="connsiteY6" fmla="*/ 4557782 h 4566437"/>
              <a:gd name="connsiteX7" fmla="*/ 3026672 w 5368697"/>
              <a:gd name="connsiteY7" fmla="*/ 3436668 h 4566437"/>
              <a:gd name="connsiteX8" fmla="*/ 3238344 w 5368697"/>
              <a:gd name="connsiteY8" fmla="*/ 2292036 h 4566437"/>
              <a:gd name="connsiteX9" fmla="*/ 2916917 w 5368697"/>
              <a:gd name="connsiteY9" fmla="*/ 1735398 h 4566437"/>
              <a:gd name="connsiteX10" fmla="*/ 541495 w 5368697"/>
              <a:gd name="connsiteY10" fmla="*/ 2864352 h 4566437"/>
              <a:gd name="connsiteX11" fmla="*/ 47596 w 5368697"/>
              <a:gd name="connsiteY11" fmla="*/ 825963 h 4566437"/>
              <a:gd name="connsiteX12" fmla="*/ 1960476 w 5368697"/>
              <a:gd name="connsiteY12" fmla="*/ 363406 h 4566437"/>
              <a:gd name="connsiteX0" fmla="*/ 1963823 w 5348525"/>
              <a:gd name="connsiteY0" fmla="*/ 371246 h 4566437"/>
              <a:gd name="connsiteX1" fmla="*/ 2692913 w 5348525"/>
              <a:gd name="connsiteY1" fmla="*/ 2768 h 4566437"/>
              <a:gd name="connsiteX2" fmla="*/ 4158933 w 5348525"/>
              <a:gd name="connsiteY2" fmla="*/ 230127 h 4566437"/>
              <a:gd name="connsiteX3" fmla="*/ 5217288 w 5348525"/>
              <a:gd name="connsiteY3" fmla="*/ 724045 h 4566437"/>
              <a:gd name="connsiteX4" fmla="*/ 5319204 w 5348525"/>
              <a:gd name="connsiteY4" fmla="*/ 1609959 h 4566437"/>
              <a:gd name="connsiteX5" fmla="*/ 5099694 w 5348525"/>
              <a:gd name="connsiteY5" fmla="*/ 2817312 h 4566437"/>
              <a:gd name="connsiteX6" fmla="*/ 3962940 w 5348525"/>
              <a:gd name="connsiteY6" fmla="*/ 4557782 h 4566437"/>
              <a:gd name="connsiteX7" fmla="*/ 3006500 w 5348525"/>
              <a:gd name="connsiteY7" fmla="*/ 3436668 h 4566437"/>
              <a:gd name="connsiteX8" fmla="*/ 3218172 w 5348525"/>
              <a:gd name="connsiteY8" fmla="*/ 2292036 h 4566437"/>
              <a:gd name="connsiteX9" fmla="*/ 2896745 w 5348525"/>
              <a:gd name="connsiteY9" fmla="*/ 1735398 h 4566437"/>
              <a:gd name="connsiteX10" fmla="*/ 521323 w 5348525"/>
              <a:gd name="connsiteY10" fmla="*/ 2864352 h 4566437"/>
              <a:gd name="connsiteX11" fmla="*/ 27424 w 5348525"/>
              <a:gd name="connsiteY11" fmla="*/ 825963 h 4566437"/>
              <a:gd name="connsiteX12" fmla="*/ 1524801 w 5348525"/>
              <a:gd name="connsiteY12" fmla="*/ 324206 h 4566437"/>
              <a:gd name="connsiteX0" fmla="*/ 1516962 w 5348525"/>
              <a:gd name="connsiteY0" fmla="*/ 314760 h 4564831"/>
              <a:gd name="connsiteX1" fmla="*/ 2692913 w 5348525"/>
              <a:gd name="connsiteY1" fmla="*/ 1162 h 4564831"/>
              <a:gd name="connsiteX2" fmla="*/ 4158933 w 5348525"/>
              <a:gd name="connsiteY2" fmla="*/ 228521 h 4564831"/>
              <a:gd name="connsiteX3" fmla="*/ 5217288 w 5348525"/>
              <a:gd name="connsiteY3" fmla="*/ 722439 h 4564831"/>
              <a:gd name="connsiteX4" fmla="*/ 5319204 w 5348525"/>
              <a:gd name="connsiteY4" fmla="*/ 1608353 h 4564831"/>
              <a:gd name="connsiteX5" fmla="*/ 5099694 w 5348525"/>
              <a:gd name="connsiteY5" fmla="*/ 2815706 h 4564831"/>
              <a:gd name="connsiteX6" fmla="*/ 3962940 w 5348525"/>
              <a:gd name="connsiteY6" fmla="*/ 4556176 h 4564831"/>
              <a:gd name="connsiteX7" fmla="*/ 3006500 w 5348525"/>
              <a:gd name="connsiteY7" fmla="*/ 3435062 h 4564831"/>
              <a:gd name="connsiteX8" fmla="*/ 3218172 w 5348525"/>
              <a:gd name="connsiteY8" fmla="*/ 2290430 h 4564831"/>
              <a:gd name="connsiteX9" fmla="*/ 2896745 w 5348525"/>
              <a:gd name="connsiteY9" fmla="*/ 1733792 h 4564831"/>
              <a:gd name="connsiteX10" fmla="*/ 521323 w 5348525"/>
              <a:gd name="connsiteY10" fmla="*/ 2862746 h 4564831"/>
              <a:gd name="connsiteX11" fmla="*/ 27424 w 5348525"/>
              <a:gd name="connsiteY11" fmla="*/ 824357 h 4564831"/>
              <a:gd name="connsiteX12" fmla="*/ 1524801 w 5348525"/>
              <a:gd name="connsiteY12" fmla="*/ 322600 h 4564831"/>
              <a:gd name="connsiteX0" fmla="*/ 1516962 w 5376134"/>
              <a:gd name="connsiteY0" fmla="*/ 313886 h 4563957"/>
              <a:gd name="connsiteX1" fmla="*/ 2692913 w 5376134"/>
              <a:gd name="connsiteY1" fmla="*/ 288 h 4563957"/>
              <a:gd name="connsiteX2" fmla="*/ 3719911 w 5376134"/>
              <a:gd name="connsiteY2" fmla="*/ 266847 h 4563957"/>
              <a:gd name="connsiteX3" fmla="*/ 5217288 w 5376134"/>
              <a:gd name="connsiteY3" fmla="*/ 721565 h 4563957"/>
              <a:gd name="connsiteX4" fmla="*/ 5319204 w 5376134"/>
              <a:gd name="connsiteY4" fmla="*/ 1607479 h 4563957"/>
              <a:gd name="connsiteX5" fmla="*/ 5099694 w 5376134"/>
              <a:gd name="connsiteY5" fmla="*/ 2814832 h 4563957"/>
              <a:gd name="connsiteX6" fmla="*/ 3962940 w 5376134"/>
              <a:gd name="connsiteY6" fmla="*/ 4555302 h 4563957"/>
              <a:gd name="connsiteX7" fmla="*/ 3006500 w 5376134"/>
              <a:gd name="connsiteY7" fmla="*/ 3434188 h 4563957"/>
              <a:gd name="connsiteX8" fmla="*/ 3218172 w 5376134"/>
              <a:gd name="connsiteY8" fmla="*/ 2289556 h 4563957"/>
              <a:gd name="connsiteX9" fmla="*/ 2896745 w 5376134"/>
              <a:gd name="connsiteY9" fmla="*/ 1732918 h 4563957"/>
              <a:gd name="connsiteX10" fmla="*/ 521323 w 5376134"/>
              <a:gd name="connsiteY10" fmla="*/ 2861872 h 4563957"/>
              <a:gd name="connsiteX11" fmla="*/ 27424 w 5376134"/>
              <a:gd name="connsiteY11" fmla="*/ 823483 h 4563957"/>
              <a:gd name="connsiteX12" fmla="*/ 1524801 w 5376134"/>
              <a:gd name="connsiteY12" fmla="*/ 321726 h 4563957"/>
              <a:gd name="connsiteX0" fmla="*/ 1516962 w 5458037"/>
              <a:gd name="connsiteY0" fmla="*/ 314005 h 4564076"/>
              <a:gd name="connsiteX1" fmla="*/ 2692913 w 5458037"/>
              <a:gd name="connsiteY1" fmla="*/ 407 h 4564076"/>
              <a:gd name="connsiteX2" fmla="*/ 3719911 w 5458037"/>
              <a:gd name="connsiteY2" fmla="*/ 266966 h 4564076"/>
              <a:gd name="connsiteX3" fmla="*/ 3147614 w 5458037"/>
              <a:gd name="connsiteY3" fmla="*/ 1011762 h 4564076"/>
              <a:gd name="connsiteX4" fmla="*/ 5319204 w 5458037"/>
              <a:gd name="connsiteY4" fmla="*/ 1607598 h 4564076"/>
              <a:gd name="connsiteX5" fmla="*/ 5099694 w 5458037"/>
              <a:gd name="connsiteY5" fmla="*/ 2814951 h 4564076"/>
              <a:gd name="connsiteX6" fmla="*/ 3962940 w 5458037"/>
              <a:gd name="connsiteY6" fmla="*/ 4555421 h 4564076"/>
              <a:gd name="connsiteX7" fmla="*/ 3006500 w 5458037"/>
              <a:gd name="connsiteY7" fmla="*/ 3434307 h 4564076"/>
              <a:gd name="connsiteX8" fmla="*/ 3218172 w 5458037"/>
              <a:gd name="connsiteY8" fmla="*/ 2289675 h 4564076"/>
              <a:gd name="connsiteX9" fmla="*/ 2896745 w 5458037"/>
              <a:gd name="connsiteY9" fmla="*/ 1733037 h 4564076"/>
              <a:gd name="connsiteX10" fmla="*/ 521323 w 5458037"/>
              <a:gd name="connsiteY10" fmla="*/ 2861991 h 4564076"/>
              <a:gd name="connsiteX11" fmla="*/ 27424 w 5458037"/>
              <a:gd name="connsiteY11" fmla="*/ 823602 h 4564076"/>
              <a:gd name="connsiteX12" fmla="*/ 1524801 w 5458037"/>
              <a:gd name="connsiteY12" fmla="*/ 321845 h 4564076"/>
              <a:gd name="connsiteX0" fmla="*/ 1516962 w 5100036"/>
              <a:gd name="connsiteY0" fmla="*/ 314005 h 4564076"/>
              <a:gd name="connsiteX1" fmla="*/ 2692913 w 5100036"/>
              <a:gd name="connsiteY1" fmla="*/ 407 h 4564076"/>
              <a:gd name="connsiteX2" fmla="*/ 3719911 w 5100036"/>
              <a:gd name="connsiteY2" fmla="*/ 266966 h 4564076"/>
              <a:gd name="connsiteX3" fmla="*/ 3147614 w 5100036"/>
              <a:gd name="connsiteY3" fmla="*/ 1011762 h 4564076"/>
              <a:gd name="connsiteX4" fmla="*/ 4072696 w 5100036"/>
              <a:gd name="connsiteY4" fmla="*/ 1568398 h 4564076"/>
              <a:gd name="connsiteX5" fmla="*/ 5099694 w 5100036"/>
              <a:gd name="connsiteY5" fmla="*/ 2814951 h 4564076"/>
              <a:gd name="connsiteX6" fmla="*/ 3962940 w 5100036"/>
              <a:gd name="connsiteY6" fmla="*/ 4555421 h 4564076"/>
              <a:gd name="connsiteX7" fmla="*/ 3006500 w 5100036"/>
              <a:gd name="connsiteY7" fmla="*/ 3434307 h 4564076"/>
              <a:gd name="connsiteX8" fmla="*/ 3218172 w 5100036"/>
              <a:gd name="connsiteY8" fmla="*/ 2289675 h 4564076"/>
              <a:gd name="connsiteX9" fmla="*/ 2896745 w 5100036"/>
              <a:gd name="connsiteY9" fmla="*/ 1733037 h 4564076"/>
              <a:gd name="connsiteX10" fmla="*/ 521323 w 5100036"/>
              <a:gd name="connsiteY10" fmla="*/ 2861991 h 4564076"/>
              <a:gd name="connsiteX11" fmla="*/ 27424 w 5100036"/>
              <a:gd name="connsiteY11" fmla="*/ 823602 h 4564076"/>
              <a:gd name="connsiteX12" fmla="*/ 1524801 w 5100036"/>
              <a:gd name="connsiteY12" fmla="*/ 321845 h 4564076"/>
              <a:gd name="connsiteX0" fmla="*/ 1516962 w 4102706"/>
              <a:gd name="connsiteY0" fmla="*/ 314005 h 4609033"/>
              <a:gd name="connsiteX1" fmla="*/ 2692913 w 4102706"/>
              <a:gd name="connsiteY1" fmla="*/ 407 h 4609033"/>
              <a:gd name="connsiteX2" fmla="*/ 3719911 w 4102706"/>
              <a:gd name="connsiteY2" fmla="*/ 266966 h 4609033"/>
              <a:gd name="connsiteX3" fmla="*/ 3147614 w 4102706"/>
              <a:gd name="connsiteY3" fmla="*/ 1011762 h 4609033"/>
              <a:gd name="connsiteX4" fmla="*/ 4072696 w 4102706"/>
              <a:gd name="connsiteY4" fmla="*/ 1568398 h 4609033"/>
              <a:gd name="connsiteX5" fmla="*/ 3884545 w 4102706"/>
              <a:gd name="connsiteY5" fmla="*/ 1631118 h 4609033"/>
              <a:gd name="connsiteX6" fmla="*/ 3962940 w 4102706"/>
              <a:gd name="connsiteY6" fmla="*/ 4555421 h 4609033"/>
              <a:gd name="connsiteX7" fmla="*/ 3006500 w 4102706"/>
              <a:gd name="connsiteY7" fmla="*/ 3434307 h 4609033"/>
              <a:gd name="connsiteX8" fmla="*/ 3218172 w 4102706"/>
              <a:gd name="connsiteY8" fmla="*/ 2289675 h 4609033"/>
              <a:gd name="connsiteX9" fmla="*/ 2896745 w 4102706"/>
              <a:gd name="connsiteY9" fmla="*/ 1733037 h 4609033"/>
              <a:gd name="connsiteX10" fmla="*/ 521323 w 4102706"/>
              <a:gd name="connsiteY10" fmla="*/ 2861991 h 4609033"/>
              <a:gd name="connsiteX11" fmla="*/ 27424 w 4102706"/>
              <a:gd name="connsiteY11" fmla="*/ 823602 h 4609033"/>
              <a:gd name="connsiteX12" fmla="*/ 1524801 w 4102706"/>
              <a:gd name="connsiteY12" fmla="*/ 321845 h 4609033"/>
              <a:gd name="connsiteX0" fmla="*/ 1516962 w 4102706"/>
              <a:gd name="connsiteY0" fmla="*/ 314005 h 4609033"/>
              <a:gd name="connsiteX1" fmla="*/ 2692913 w 4102706"/>
              <a:gd name="connsiteY1" fmla="*/ 407 h 4609033"/>
              <a:gd name="connsiteX2" fmla="*/ 3719911 w 4102706"/>
              <a:gd name="connsiteY2" fmla="*/ 266966 h 4609033"/>
              <a:gd name="connsiteX3" fmla="*/ 3147614 w 4102706"/>
              <a:gd name="connsiteY3" fmla="*/ 1011762 h 4609033"/>
              <a:gd name="connsiteX4" fmla="*/ 4072696 w 4102706"/>
              <a:gd name="connsiteY4" fmla="*/ 1568398 h 4609033"/>
              <a:gd name="connsiteX5" fmla="*/ 3884545 w 4102706"/>
              <a:gd name="connsiteY5" fmla="*/ 1631118 h 4609033"/>
              <a:gd name="connsiteX6" fmla="*/ 3962940 w 4102706"/>
              <a:gd name="connsiteY6" fmla="*/ 4555421 h 4609033"/>
              <a:gd name="connsiteX7" fmla="*/ 3006500 w 4102706"/>
              <a:gd name="connsiteY7" fmla="*/ 3434307 h 4609033"/>
              <a:gd name="connsiteX8" fmla="*/ 3218172 w 4102706"/>
              <a:gd name="connsiteY8" fmla="*/ 2289675 h 4609033"/>
              <a:gd name="connsiteX9" fmla="*/ 1093620 w 4102706"/>
              <a:gd name="connsiteY9" fmla="*/ 3120709 h 4609033"/>
              <a:gd name="connsiteX10" fmla="*/ 521323 w 4102706"/>
              <a:gd name="connsiteY10" fmla="*/ 2861991 h 4609033"/>
              <a:gd name="connsiteX11" fmla="*/ 27424 w 4102706"/>
              <a:gd name="connsiteY11" fmla="*/ 823602 h 4609033"/>
              <a:gd name="connsiteX12" fmla="*/ 1524801 w 4102706"/>
              <a:gd name="connsiteY12" fmla="*/ 321845 h 4609033"/>
              <a:gd name="connsiteX0" fmla="*/ 1516962 w 4102706"/>
              <a:gd name="connsiteY0" fmla="*/ 314005 h 4602814"/>
              <a:gd name="connsiteX1" fmla="*/ 2692913 w 4102706"/>
              <a:gd name="connsiteY1" fmla="*/ 407 h 4602814"/>
              <a:gd name="connsiteX2" fmla="*/ 3719911 w 4102706"/>
              <a:gd name="connsiteY2" fmla="*/ 266966 h 4602814"/>
              <a:gd name="connsiteX3" fmla="*/ 3147614 w 4102706"/>
              <a:gd name="connsiteY3" fmla="*/ 1011762 h 4602814"/>
              <a:gd name="connsiteX4" fmla="*/ 4072696 w 4102706"/>
              <a:gd name="connsiteY4" fmla="*/ 1568398 h 4602814"/>
              <a:gd name="connsiteX5" fmla="*/ 3884545 w 4102706"/>
              <a:gd name="connsiteY5" fmla="*/ 1631118 h 4602814"/>
              <a:gd name="connsiteX6" fmla="*/ 3962940 w 4102706"/>
              <a:gd name="connsiteY6" fmla="*/ 4555421 h 4602814"/>
              <a:gd name="connsiteX7" fmla="*/ 3006500 w 4102706"/>
              <a:gd name="connsiteY7" fmla="*/ 3434307 h 4602814"/>
              <a:gd name="connsiteX8" fmla="*/ 2089259 w 4102706"/>
              <a:gd name="connsiteY8" fmla="*/ 3340229 h 4602814"/>
              <a:gd name="connsiteX9" fmla="*/ 1093620 w 4102706"/>
              <a:gd name="connsiteY9" fmla="*/ 3120709 h 4602814"/>
              <a:gd name="connsiteX10" fmla="*/ 521323 w 4102706"/>
              <a:gd name="connsiteY10" fmla="*/ 2861991 h 4602814"/>
              <a:gd name="connsiteX11" fmla="*/ 27424 w 4102706"/>
              <a:gd name="connsiteY11" fmla="*/ 823602 h 4602814"/>
              <a:gd name="connsiteX12" fmla="*/ 1524801 w 4102706"/>
              <a:gd name="connsiteY12" fmla="*/ 321845 h 4602814"/>
              <a:gd name="connsiteX0" fmla="*/ 1516962 w 4105992"/>
              <a:gd name="connsiteY0" fmla="*/ 314005 h 3444185"/>
              <a:gd name="connsiteX1" fmla="*/ 2692913 w 4105992"/>
              <a:gd name="connsiteY1" fmla="*/ 407 h 3444185"/>
              <a:gd name="connsiteX2" fmla="*/ 3719911 w 4105992"/>
              <a:gd name="connsiteY2" fmla="*/ 266966 h 3444185"/>
              <a:gd name="connsiteX3" fmla="*/ 3147614 w 4105992"/>
              <a:gd name="connsiteY3" fmla="*/ 1011762 h 3444185"/>
              <a:gd name="connsiteX4" fmla="*/ 4072696 w 4105992"/>
              <a:gd name="connsiteY4" fmla="*/ 1568398 h 3444185"/>
              <a:gd name="connsiteX5" fmla="*/ 3884545 w 4105992"/>
              <a:gd name="connsiteY5" fmla="*/ 1631118 h 3444185"/>
              <a:gd name="connsiteX6" fmla="*/ 3719910 w 4105992"/>
              <a:gd name="connsiteY6" fmla="*/ 3112869 h 3444185"/>
              <a:gd name="connsiteX7" fmla="*/ 3006500 w 4105992"/>
              <a:gd name="connsiteY7" fmla="*/ 3434307 h 3444185"/>
              <a:gd name="connsiteX8" fmla="*/ 2089259 w 4105992"/>
              <a:gd name="connsiteY8" fmla="*/ 3340229 h 3444185"/>
              <a:gd name="connsiteX9" fmla="*/ 1093620 w 4105992"/>
              <a:gd name="connsiteY9" fmla="*/ 3120709 h 3444185"/>
              <a:gd name="connsiteX10" fmla="*/ 521323 w 4105992"/>
              <a:gd name="connsiteY10" fmla="*/ 2861991 h 3444185"/>
              <a:gd name="connsiteX11" fmla="*/ 27424 w 4105992"/>
              <a:gd name="connsiteY11" fmla="*/ 823602 h 3444185"/>
              <a:gd name="connsiteX12" fmla="*/ 1524801 w 4105992"/>
              <a:gd name="connsiteY12" fmla="*/ 321845 h 3444185"/>
              <a:gd name="connsiteX0" fmla="*/ 1516962 w 4109944"/>
              <a:gd name="connsiteY0" fmla="*/ 314005 h 3444185"/>
              <a:gd name="connsiteX1" fmla="*/ 2692913 w 4109944"/>
              <a:gd name="connsiteY1" fmla="*/ 407 h 3444185"/>
              <a:gd name="connsiteX2" fmla="*/ 3719911 w 4109944"/>
              <a:gd name="connsiteY2" fmla="*/ 266966 h 3444185"/>
              <a:gd name="connsiteX3" fmla="*/ 3147614 w 4109944"/>
              <a:gd name="connsiteY3" fmla="*/ 1011762 h 3444185"/>
              <a:gd name="connsiteX4" fmla="*/ 4072696 w 4109944"/>
              <a:gd name="connsiteY4" fmla="*/ 1568398 h 3444185"/>
              <a:gd name="connsiteX5" fmla="*/ 3908064 w 4109944"/>
              <a:gd name="connsiteY5" fmla="*/ 1811437 h 3444185"/>
              <a:gd name="connsiteX6" fmla="*/ 3719910 w 4109944"/>
              <a:gd name="connsiteY6" fmla="*/ 3112869 h 3444185"/>
              <a:gd name="connsiteX7" fmla="*/ 3006500 w 4109944"/>
              <a:gd name="connsiteY7" fmla="*/ 3434307 h 3444185"/>
              <a:gd name="connsiteX8" fmla="*/ 2089259 w 4109944"/>
              <a:gd name="connsiteY8" fmla="*/ 3340229 h 3444185"/>
              <a:gd name="connsiteX9" fmla="*/ 1093620 w 4109944"/>
              <a:gd name="connsiteY9" fmla="*/ 3120709 h 3444185"/>
              <a:gd name="connsiteX10" fmla="*/ 521323 w 4109944"/>
              <a:gd name="connsiteY10" fmla="*/ 2861991 h 3444185"/>
              <a:gd name="connsiteX11" fmla="*/ 27424 w 4109944"/>
              <a:gd name="connsiteY11" fmla="*/ 823602 h 3444185"/>
              <a:gd name="connsiteX12" fmla="*/ 1524801 w 4109944"/>
              <a:gd name="connsiteY12" fmla="*/ 321845 h 3444185"/>
              <a:gd name="connsiteX0" fmla="*/ 1516962 w 3916342"/>
              <a:gd name="connsiteY0" fmla="*/ 314005 h 3444185"/>
              <a:gd name="connsiteX1" fmla="*/ 2692913 w 3916342"/>
              <a:gd name="connsiteY1" fmla="*/ 407 h 3444185"/>
              <a:gd name="connsiteX2" fmla="*/ 3719911 w 3916342"/>
              <a:gd name="connsiteY2" fmla="*/ 266966 h 3444185"/>
              <a:gd name="connsiteX3" fmla="*/ 3147614 w 3916342"/>
              <a:gd name="connsiteY3" fmla="*/ 1011762 h 3444185"/>
              <a:gd name="connsiteX4" fmla="*/ 3806147 w 3916342"/>
              <a:gd name="connsiteY4" fmla="*/ 1427279 h 3444185"/>
              <a:gd name="connsiteX5" fmla="*/ 3908064 w 3916342"/>
              <a:gd name="connsiteY5" fmla="*/ 1811437 h 3444185"/>
              <a:gd name="connsiteX6" fmla="*/ 3719910 w 3916342"/>
              <a:gd name="connsiteY6" fmla="*/ 3112869 h 3444185"/>
              <a:gd name="connsiteX7" fmla="*/ 3006500 w 3916342"/>
              <a:gd name="connsiteY7" fmla="*/ 3434307 h 3444185"/>
              <a:gd name="connsiteX8" fmla="*/ 2089259 w 3916342"/>
              <a:gd name="connsiteY8" fmla="*/ 3340229 h 3444185"/>
              <a:gd name="connsiteX9" fmla="*/ 1093620 w 3916342"/>
              <a:gd name="connsiteY9" fmla="*/ 3120709 h 3444185"/>
              <a:gd name="connsiteX10" fmla="*/ 521323 w 3916342"/>
              <a:gd name="connsiteY10" fmla="*/ 2861991 h 3444185"/>
              <a:gd name="connsiteX11" fmla="*/ 27424 w 3916342"/>
              <a:gd name="connsiteY11" fmla="*/ 823602 h 3444185"/>
              <a:gd name="connsiteX12" fmla="*/ 1524801 w 3916342"/>
              <a:gd name="connsiteY12" fmla="*/ 321845 h 3444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16342" h="3444185">
                <a:moveTo>
                  <a:pt x="1516962" y="314005"/>
                </a:moveTo>
                <a:cubicBezTo>
                  <a:pt x="1520882" y="293751"/>
                  <a:pt x="2325755" y="8247"/>
                  <a:pt x="2692913" y="407"/>
                </a:cubicBezTo>
                <a:cubicBezTo>
                  <a:pt x="3060071" y="-7433"/>
                  <a:pt x="3644128" y="98407"/>
                  <a:pt x="3719911" y="266966"/>
                </a:cubicBezTo>
                <a:cubicBezTo>
                  <a:pt x="3795695" y="435525"/>
                  <a:pt x="3133241" y="818376"/>
                  <a:pt x="3147614" y="1011762"/>
                </a:cubicBezTo>
                <a:cubicBezTo>
                  <a:pt x="3161987" y="1205148"/>
                  <a:pt x="3679405" y="1294000"/>
                  <a:pt x="3806147" y="1427279"/>
                </a:cubicBezTo>
                <a:cubicBezTo>
                  <a:pt x="3932889" y="1560558"/>
                  <a:pt x="3922437" y="1530505"/>
                  <a:pt x="3908064" y="1811437"/>
                </a:cubicBezTo>
                <a:cubicBezTo>
                  <a:pt x="3893691" y="2092369"/>
                  <a:pt x="3870171" y="2842391"/>
                  <a:pt x="3719910" y="3112869"/>
                </a:cubicBezTo>
                <a:cubicBezTo>
                  <a:pt x="3569649" y="3383347"/>
                  <a:pt x="3278275" y="3396414"/>
                  <a:pt x="3006500" y="3434307"/>
                </a:cubicBezTo>
                <a:cubicBezTo>
                  <a:pt x="2734725" y="3472200"/>
                  <a:pt x="2408072" y="3392495"/>
                  <a:pt x="2089259" y="3340229"/>
                </a:cubicBezTo>
                <a:cubicBezTo>
                  <a:pt x="1770446" y="3287963"/>
                  <a:pt x="1354943" y="3200415"/>
                  <a:pt x="1093620" y="3120709"/>
                </a:cubicBezTo>
                <a:cubicBezTo>
                  <a:pt x="832297" y="3041003"/>
                  <a:pt x="530469" y="2946924"/>
                  <a:pt x="521323" y="2861991"/>
                </a:cubicBezTo>
                <a:cubicBezTo>
                  <a:pt x="512177" y="2777058"/>
                  <a:pt x="-139822" y="1246960"/>
                  <a:pt x="27424" y="823602"/>
                </a:cubicBezTo>
                <a:cubicBezTo>
                  <a:pt x="194670" y="400244"/>
                  <a:pt x="1552240" y="389791"/>
                  <a:pt x="1524801" y="321845"/>
                </a:cubicBezTo>
              </a:path>
            </a:pathLst>
          </a:custGeom>
          <a:ln w="28575" cmpd="sng">
            <a:solidFill>
              <a:srgbClr val="FF000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15900" y="3121666"/>
            <a:ext cx="20113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Verdana" charset="0"/>
              </a:rPr>
              <a:t>poison oak</a:t>
            </a:r>
            <a:endParaRPr lang="en-US" sz="1600" dirty="0">
              <a:solidFill>
                <a:srgbClr val="FF0000"/>
              </a:solidFill>
              <a:latin typeface="Verdana" charset="0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1999117" y="3002702"/>
            <a:ext cx="1536576" cy="360637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221216" y="3932064"/>
            <a:ext cx="21383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FF00"/>
                </a:solidFill>
                <a:latin typeface="Verdana" charset="0"/>
              </a:rPr>
              <a:t>Actual oak tree seedlings</a:t>
            </a:r>
            <a:endParaRPr lang="en-US" sz="1600" dirty="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2210787" y="4374692"/>
            <a:ext cx="2641971" cy="21952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Oval 3"/>
          <p:cNvSpPr/>
          <p:nvPr/>
        </p:nvSpPr>
        <p:spPr bwMode="auto">
          <a:xfrm>
            <a:off x="4013912" y="4978372"/>
            <a:ext cx="1442500" cy="1324952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664420"/>
      </p:ext>
    </p:extLst>
  </p:cSld>
  <p:clrMapOvr>
    <a:masterClrMapping/>
  </p:clrMapOvr>
  <p:transition>
    <p:wipe dir="r"/>
  </p:transition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CCE8BE4-4028-0A4F-A6C7-3F5A9D71E06B}" type="slidenum">
              <a:rPr lang="en-US">
                <a:latin typeface="Verdana" charset="0"/>
              </a:rPr>
              <a:pPr/>
              <a:t>147</a:t>
            </a:fld>
            <a:endParaRPr lang="en-US">
              <a:latin typeface="Verdana" charset="0"/>
            </a:endParaRPr>
          </a:p>
        </p:txBody>
      </p:sp>
      <p:sp>
        <p:nvSpPr>
          <p:cNvPr id="106499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500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501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6502" name="Rectangle 5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>
                <a:solidFill>
                  <a:schemeClr val="tx2"/>
                </a:solidFill>
                <a:latin typeface="Verdana" charset="0"/>
              </a:rPr>
              <a:t>Bonus</a:t>
            </a:r>
            <a:br>
              <a:rPr lang="en-US" sz="2800" b="0">
                <a:solidFill>
                  <a:schemeClr val="tx2"/>
                </a:solidFill>
                <a:latin typeface="Verdana" charset="0"/>
              </a:rPr>
            </a:br>
            <a:r>
              <a:rPr lang="en-US" sz="2800" b="0">
                <a:solidFill>
                  <a:schemeClr val="tx2"/>
                </a:solidFill>
                <a:latin typeface="Verdana" charset="0"/>
              </a:rPr>
              <a:t>Question</a:t>
            </a:r>
          </a:p>
        </p:txBody>
      </p:sp>
      <p:sp>
        <p:nvSpPr>
          <p:cNvPr id="106503" name="Rectangle 6"/>
          <p:cNvSpPr>
            <a:spLocks noChangeArrowheads="1"/>
          </p:cNvSpPr>
          <p:nvPr/>
        </p:nvSpPr>
        <p:spPr bwMode="auto">
          <a:xfrm>
            <a:off x="241300" y="1514475"/>
            <a:ext cx="2138363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Remember this gas meter?</a:t>
            </a:r>
          </a:p>
          <a:p>
            <a:endParaRPr lang="en-US" sz="2000">
              <a:solidFill>
                <a:srgbClr val="000000"/>
              </a:solidFill>
              <a:latin typeface="Verdana" charset="0"/>
            </a:endParaRPr>
          </a:p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Which ivy is the poison ivy?</a:t>
            </a:r>
            <a:endParaRPr lang="en-US" sz="1600">
              <a:latin typeface="Verdana" charset="0"/>
            </a:endParaRPr>
          </a:p>
        </p:txBody>
      </p:sp>
      <p:pic>
        <p:nvPicPr>
          <p:cNvPr id="120840" name="Picture 8" descr="gasmeter.tif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6700" y="381000"/>
            <a:ext cx="5727700" cy="5727700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6505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B4FF67D4-F08C-8242-8DF9-AFCAB0FD70B9}" type="slidenum">
              <a:rPr lang="en-US">
                <a:latin typeface="Verdana" charset="0"/>
              </a:rPr>
              <a:pPr/>
              <a:t>148</a:t>
            </a:fld>
            <a:endParaRPr lang="en-US">
              <a:latin typeface="Verdana" charset="0"/>
            </a:endParaRPr>
          </a:p>
        </p:txBody>
      </p:sp>
      <p:sp>
        <p:nvSpPr>
          <p:cNvPr id="107523" name="Rectangle 2"/>
          <p:cNvSpPr>
            <a:spLocks noChangeArrowheads="1"/>
          </p:cNvSpPr>
          <p:nvPr/>
        </p:nvSpPr>
        <p:spPr bwMode="auto">
          <a:xfrm>
            <a:off x="0" y="1290638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7524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7525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7526" name="Rectangle 5"/>
          <p:cNvSpPr>
            <a:spLocks noChangeArrowheads="1"/>
          </p:cNvSpPr>
          <p:nvPr/>
        </p:nvSpPr>
        <p:spPr bwMode="auto">
          <a:xfrm>
            <a:off x="292100" y="12700"/>
            <a:ext cx="2349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2800" b="0">
                <a:solidFill>
                  <a:schemeClr val="tx2"/>
                </a:solidFill>
                <a:latin typeface="Verdana" charset="0"/>
              </a:rPr>
              <a:t>Bonus</a:t>
            </a:r>
            <a:br>
              <a:rPr lang="en-US" sz="2800" b="0">
                <a:solidFill>
                  <a:schemeClr val="tx2"/>
                </a:solidFill>
                <a:latin typeface="Verdana" charset="0"/>
              </a:rPr>
            </a:br>
            <a:r>
              <a:rPr lang="en-US" sz="2800" b="0">
                <a:solidFill>
                  <a:schemeClr val="tx2"/>
                </a:solidFill>
                <a:latin typeface="Verdana" charset="0"/>
              </a:rPr>
              <a:t>Question</a:t>
            </a:r>
          </a:p>
        </p:txBody>
      </p:sp>
      <p:pic>
        <p:nvPicPr>
          <p:cNvPr id="121863" name="Picture 7" descr="gasmeter.tif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6700" y="381000"/>
            <a:ext cx="5727700" cy="5727700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7528" name="Freeform 8"/>
          <p:cNvSpPr>
            <a:spLocks/>
          </p:cNvSpPr>
          <p:nvPr/>
        </p:nvSpPr>
        <p:spPr bwMode="auto">
          <a:xfrm>
            <a:off x="3271838" y="3911600"/>
            <a:ext cx="2828925" cy="2062163"/>
          </a:xfrm>
          <a:custGeom>
            <a:avLst/>
            <a:gdLst>
              <a:gd name="T0" fmla="*/ 2265363 w 1782"/>
              <a:gd name="T1" fmla="*/ 1460500 h 1299"/>
              <a:gd name="T2" fmla="*/ 2163763 w 1782"/>
              <a:gd name="T3" fmla="*/ 1117600 h 1299"/>
              <a:gd name="T4" fmla="*/ 2074863 w 1782"/>
              <a:gd name="T5" fmla="*/ 1066800 h 1299"/>
              <a:gd name="T6" fmla="*/ 1960563 w 1782"/>
              <a:gd name="T7" fmla="*/ 1079500 h 1299"/>
              <a:gd name="T8" fmla="*/ 1947863 w 1782"/>
              <a:gd name="T9" fmla="*/ 1181100 h 1299"/>
              <a:gd name="T10" fmla="*/ 1693863 w 1782"/>
              <a:gd name="T11" fmla="*/ 1168400 h 1299"/>
              <a:gd name="T12" fmla="*/ 1490663 w 1782"/>
              <a:gd name="T13" fmla="*/ 1092200 h 1299"/>
              <a:gd name="T14" fmla="*/ 1401763 w 1782"/>
              <a:gd name="T15" fmla="*/ 965200 h 1299"/>
              <a:gd name="T16" fmla="*/ 1528763 w 1782"/>
              <a:gd name="T17" fmla="*/ 838200 h 1299"/>
              <a:gd name="T18" fmla="*/ 1452563 w 1782"/>
              <a:gd name="T19" fmla="*/ 406400 h 1299"/>
              <a:gd name="T20" fmla="*/ 1401763 w 1782"/>
              <a:gd name="T21" fmla="*/ 241300 h 1299"/>
              <a:gd name="T22" fmla="*/ 1338263 w 1782"/>
              <a:gd name="T23" fmla="*/ 88900 h 1299"/>
              <a:gd name="T24" fmla="*/ 1325563 w 1782"/>
              <a:gd name="T25" fmla="*/ 50800 h 1299"/>
              <a:gd name="T26" fmla="*/ 1211263 w 1782"/>
              <a:gd name="T27" fmla="*/ 0 h 1299"/>
              <a:gd name="T28" fmla="*/ 855663 w 1782"/>
              <a:gd name="T29" fmla="*/ 88900 h 1299"/>
              <a:gd name="T30" fmla="*/ 804863 w 1782"/>
              <a:gd name="T31" fmla="*/ 203200 h 1299"/>
              <a:gd name="T32" fmla="*/ 588963 w 1782"/>
              <a:gd name="T33" fmla="*/ 355600 h 1299"/>
              <a:gd name="T34" fmla="*/ 601663 w 1782"/>
              <a:gd name="T35" fmla="*/ 393700 h 1299"/>
              <a:gd name="T36" fmla="*/ 512763 w 1782"/>
              <a:gd name="T37" fmla="*/ 419100 h 1299"/>
              <a:gd name="T38" fmla="*/ 296863 w 1782"/>
              <a:gd name="T39" fmla="*/ 431800 h 1299"/>
              <a:gd name="T40" fmla="*/ 157163 w 1782"/>
              <a:gd name="T41" fmla="*/ 469900 h 1299"/>
              <a:gd name="T42" fmla="*/ 30163 w 1782"/>
              <a:gd name="T43" fmla="*/ 673100 h 1299"/>
              <a:gd name="T44" fmla="*/ 169863 w 1782"/>
              <a:gd name="T45" fmla="*/ 977900 h 1299"/>
              <a:gd name="T46" fmla="*/ 322263 w 1782"/>
              <a:gd name="T47" fmla="*/ 1371600 h 1299"/>
              <a:gd name="T48" fmla="*/ 563563 w 1782"/>
              <a:gd name="T49" fmla="*/ 1536700 h 1299"/>
              <a:gd name="T50" fmla="*/ 715963 w 1782"/>
              <a:gd name="T51" fmla="*/ 1651000 h 1299"/>
              <a:gd name="T52" fmla="*/ 677863 w 1782"/>
              <a:gd name="T53" fmla="*/ 1689100 h 1299"/>
              <a:gd name="T54" fmla="*/ 690563 w 1782"/>
              <a:gd name="T55" fmla="*/ 1752600 h 1299"/>
              <a:gd name="T56" fmla="*/ 703263 w 1782"/>
              <a:gd name="T57" fmla="*/ 1803400 h 1299"/>
              <a:gd name="T58" fmla="*/ 792163 w 1782"/>
              <a:gd name="T59" fmla="*/ 1841500 h 1299"/>
              <a:gd name="T60" fmla="*/ 957263 w 1782"/>
              <a:gd name="T61" fmla="*/ 1905000 h 1299"/>
              <a:gd name="T62" fmla="*/ 1109663 w 1782"/>
              <a:gd name="T63" fmla="*/ 1955800 h 1299"/>
              <a:gd name="T64" fmla="*/ 1160463 w 1782"/>
              <a:gd name="T65" fmla="*/ 1993900 h 1299"/>
              <a:gd name="T66" fmla="*/ 1554163 w 1782"/>
              <a:gd name="T67" fmla="*/ 2006600 h 1299"/>
              <a:gd name="T68" fmla="*/ 1808163 w 1782"/>
              <a:gd name="T69" fmla="*/ 2057400 h 1299"/>
              <a:gd name="T70" fmla="*/ 1935163 w 1782"/>
              <a:gd name="T71" fmla="*/ 2032000 h 1299"/>
              <a:gd name="T72" fmla="*/ 1973263 w 1782"/>
              <a:gd name="T73" fmla="*/ 1968500 h 1299"/>
              <a:gd name="T74" fmla="*/ 1985963 w 1782"/>
              <a:gd name="T75" fmla="*/ 1930400 h 1299"/>
              <a:gd name="T76" fmla="*/ 2062163 w 1782"/>
              <a:gd name="T77" fmla="*/ 1917700 h 1299"/>
              <a:gd name="T78" fmla="*/ 2544763 w 1782"/>
              <a:gd name="T79" fmla="*/ 1981200 h 1299"/>
              <a:gd name="T80" fmla="*/ 2684463 w 1782"/>
              <a:gd name="T81" fmla="*/ 1968500 h 1299"/>
              <a:gd name="T82" fmla="*/ 2760663 w 1782"/>
              <a:gd name="T83" fmla="*/ 1917700 h 1299"/>
              <a:gd name="T84" fmla="*/ 2646363 w 1782"/>
              <a:gd name="T85" fmla="*/ 1422400 h 1299"/>
              <a:gd name="T86" fmla="*/ 2468563 w 1782"/>
              <a:gd name="T87" fmla="*/ 1346200 h 1299"/>
              <a:gd name="T88" fmla="*/ 2252663 w 1782"/>
              <a:gd name="T89" fmla="*/ 1371600 h 129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782"/>
              <a:gd name="T136" fmla="*/ 0 h 1299"/>
              <a:gd name="T137" fmla="*/ 1782 w 1782"/>
              <a:gd name="T138" fmla="*/ 1299 h 1299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782" h="1299">
                <a:moveTo>
                  <a:pt x="1427" y="920"/>
                </a:moveTo>
                <a:cubicBezTo>
                  <a:pt x="1415" y="873"/>
                  <a:pt x="1392" y="740"/>
                  <a:pt x="1363" y="704"/>
                </a:cubicBezTo>
                <a:cubicBezTo>
                  <a:pt x="1355" y="694"/>
                  <a:pt x="1314" y="675"/>
                  <a:pt x="1307" y="672"/>
                </a:cubicBezTo>
                <a:cubicBezTo>
                  <a:pt x="1283" y="674"/>
                  <a:pt x="1252" y="663"/>
                  <a:pt x="1235" y="680"/>
                </a:cubicBezTo>
                <a:cubicBezTo>
                  <a:pt x="1219" y="694"/>
                  <a:pt x="1247" y="737"/>
                  <a:pt x="1227" y="744"/>
                </a:cubicBezTo>
                <a:cubicBezTo>
                  <a:pt x="1176" y="760"/>
                  <a:pt x="1120" y="738"/>
                  <a:pt x="1067" y="736"/>
                </a:cubicBezTo>
                <a:cubicBezTo>
                  <a:pt x="1022" y="721"/>
                  <a:pt x="983" y="702"/>
                  <a:pt x="939" y="688"/>
                </a:cubicBezTo>
                <a:cubicBezTo>
                  <a:pt x="905" y="662"/>
                  <a:pt x="896" y="647"/>
                  <a:pt x="883" y="608"/>
                </a:cubicBezTo>
                <a:cubicBezTo>
                  <a:pt x="949" y="574"/>
                  <a:pt x="939" y="610"/>
                  <a:pt x="963" y="528"/>
                </a:cubicBezTo>
                <a:cubicBezTo>
                  <a:pt x="954" y="430"/>
                  <a:pt x="958" y="342"/>
                  <a:pt x="915" y="256"/>
                </a:cubicBezTo>
                <a:cubicBezTo>
                  <a:pt x="907" y="219"/>
                  <a:pt x="890" y="187"/>
                  <a:pt x="883" y="152"/>
                </a:cubicBezTo>
                <a:cubicBezTo>
                  <a:pt x="873" y="107"/>
                  <a:pt x="881" y="81"/>
                  <a:pt x="843" y="56"/>
                </a:cubicBezTo>
                <a:cubicBezTo>
                  <a:pt x="840" y="48"/>
                  <a:pt x="841" y="36"/>
                  <a:pt x="835" y="32"/>
                </a:cubicBezTo>
                <a:cubicBezTo>
                  <a:pt x="813" y="16"/>
                  <a:pt x="784" y="14"/>
                  <a:pt x="763" y="0"/>
                </a:cubicBezTo>
                <a:cubicBezTo>
                  <a:pt x="688" y="7"/>
                  <a:pt x="603" y="13"/>
                  <a:pt x="539" y="56"/>
                </a:cubicBezTo>
                <a:cubicBezTo>
                  <a:pt x="519" y="113"/>
                  <a:pt x="532" y="89"/>
                  <a:pt x="507" y="128"/>
                </a:cubicBezTo>
                <a:cubicBezTo>
                  <a:pt x="486" y="230"/>
                  <a:pt x="489" y="204"/>
                  <a:pt x="371" y="224"/>
                </a:cubicBezTo>
                <a:cubicBezTo>
                  <a:pt x="373" y="232"/>
                  <a:pt x="384" y="241"/>
                  <a:pt x="379" y="248"/>
                </a:cubicBezTo>
                <a:cubicBezTo>
                  <a:pt x="367" y="263"/>
                  <a:pt x="342" y="262"/>
                  <a:pt x="323" y="264"/>
                </a:cubicBezTo>
                <a:cubicBezTo>
                  <a:pt x="277" y="268"/>
                  <a:pt x="232" y="269"/>
                  <a:pt x="187" y="272"/>
                </a:cubicBezTo>
                <a:cubicBezTo>
                  <a:pt x="157" y="279"/>
                  <a:pt x="128" y="288"/>
                  <a:pt x="99" y="296"/>
                </a:cubicBezTo>
                <a:cubicBezTo>
                  <a:pt x="47" y="334"/>
                  <a:pt x="45" y="370"/>
                  <a:pt x="19" y="424"/>
                </a:cubicBezTo>
                <a:cubicBezTo>
                  <a:pt x="0" y="535"/>
                  <a:pt x="1" y="589"/>
                  <a:pt x="107" y="616"/>
                </a:cubicBezTo>
                <a:cubicBezTo>
                  <a:pt x="114" y="722"/>
                  <a:pt x="109" y="801"/>
                  <a:pt x="203" y="864"/>
                </a:cubicBezTo>
                <a:cubicBezTo>
                  <a:pt x="233" y="924"/>
                  <a:pt x="290" y="951"/>
                  <a:pt x="355" y="968"/>
                </a:cubicBezTo>
                <a:cubicBezTo>
                  <a:pt x="461" y="957"/>
                  <a:pt x="437" y="943"/>
                  <a:pt x="451" y="1040"/>
                </a:cubicBezTo>
                <a:cubicBezTo>
                  <a:pt x="443" y="1048"/>
                  <a:pt x="429" y="1053"/>
                  <a:pt x="427" y="1064"/>
                </a:cubicBezTo>
                <a:cubicBezTo>
                  <a:pt x="423" y="1077"/>
                  <a:pt x="432" y="1090"/>
                  <a:pt x="435" y="1104"/>
                </a:cubicBezTo>
                <a:cubicBezTo>
                  <a:pt x="437" y="1114"/>
                  <a:pt x="435" y="1127"/>
                  <a:pt x="443" y="1136"/>
                </a:cubicBezTo>
                <a:cubicBezTo>
                  <a:pt x="450" y="1145"/>
                  <a:pt x="486" y="1155"/>
                  <a:pt x="499" y="1160"/>
                </a:cubicBezTo>
                <a:cubicBezTo>
                  <a:pt x="532" y="1209"/>
                  <a:pt x="503" y="1179"/>
                  <a:pt x="603" y="1200"/>
                </a:cubicBezTo>
                <a:cubicBezTo>
                  <a:pt x="642" y="1208"/>
                  <a:pt x="666" y="1211"/>
                  <a:pt x="699" y="1232"/>
                </a:cubicBezTo>
                <a:cubicBezTo>
                  <a:pt x="710" y="1239"/>
                  <a:pt x="717" y="1254"/>
                  <a:pt x="731" y="1256"/>
                </a:cubicBezTo>
                <a:cubicBezTo>
                  <a:pt x="813" y="1265"/>
                  <a:pt x="896" y="1261"/>
                  <a:pt x="979" y="1264"/>
                </a:cubicBezTo>
                <a:cubicBezTo>
                  <a:pt x="1040" y="1270"/>
                  <a:pt x="1083" y="1273"/>
                  <a:pt x="1139" y="1296"/>
                </a:cubicBezTo>
                <a:cubicBezTo>
                  <a:pt x="1165" y="1292"/>
                  <a:pt x="1199" y="1299"/>
                  <a:pt x="1219" y="1280"/>
                </a:cubicBezTo>
                <a:cubicBezTo>
                  <a:pt x="1229" y="1269"/>
                  <a:pt x="1236" y="1253"/>
                  <a:pt x="1243" y="1240"/>
                </a:cubicBezTo>
                <a:cubicBezTo>
                  <a:pt x="1246" y="1232"/>
                  <a:pt x="1243" y="1220"/>
                  <a:pt x="1251" y="1216"/>
                </a:cubicBezTo>
                <a:cubicBezTo>
                  <a:pt x="1265" y="1207"/>
                  <a:pt x="1283" y="1210"/>
                  <a:pt x="1299" y="1208"/>
                </a:cubicBezTo>
                <a:cubicBezTo>
                  <a:pt x="1419" y="1238"/>
                  <a:pt x="1451" y="1241"/>
                  <a:pt x="1603" y="1248"/>
                </a:cubicBezTo>
                <a:cubicBezTo>
                  <a:pt x="1632" y="1245"/>
                  <a:pt x="1662" y="1248"/>
                  <a:pt x="1691" y="1240"/>
                </a:cubicBezTo>
                <a:cubicBezTo>
                  <a:pt x="1709" y="1234"/>
                  <a:pt x="1739" y="1208"/>
                  <a:pt x="1739" y="1208"/>
                </a:cubicBezTo>
                <a:cubicBezTo>
                  <a:pt x="1782" y="1121"/>
                  <a:pt x="1745" y="961"/>
                  <a:pt x="1667" y="896"/>
                </a:cubicBezTo>
                <a:cubicBezTo>
                  <a:pt x="1635" y="869"/>
                  <a:pt x="1591" y="866"/>
                  <a:pt x="1555" y="848"/>
                </a:cubicBezTo>
                <a:cubicBezTo>
                  <a:pt x="1515" y="851"/>
                  <a:pt x="1461" y="864"/>
                  <a:pt x="1419" y="864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7529" name="Freeform 10"/>
          <p:cNvSpPr>
            <a:spLocks/>
          </p:cNvSpPr>
          <p:nvPr/>
        </p:nvSpPr>
        <p:spPr bwMode="auto">
          <a:xfrm>
            <a:off x="2794000" y="341313"/>
            <a:ext cx="3494088" cy="3341687"/>
          </a:xfrm>
          <a:custGeom>
            <a:avLst/>
            <a:gdLst>
              <a:gd name="T0" fmla="*/ 2755900 w 2201"/>
              <a:gd name="T1" fmla="*/ 268287 h 2105"/>
              <a:gd name="T2" fmla="*/ 2832100 w 2201"/>
              <a:gd name="T3" fmla="*/ 255587 h 2105"/>
              <a:gd name="T4" fmla="*/ 2908300 w 2201"/>
              <a:gd name="T5" fmla="*/ 230187 h 2105"/>
              <a:gd name="T6" fmla="*/ 3175000 w 2201"/>
              <a:gd name="T7" fmla="*/ 268287 h 2105"/>
              <a:gd name="T8" fmla="*/ 3289300 w 2201"/>
              <a:gd name="T9" fmla="*/ 331787 h 2105"/>
              <a:gd name="T10" fmla="*/ 3340100 w 2201"/>
              <a:gd name="T11" fmla="*/ 407987 h 2105"/>
              <a:gd name="T12" fmla="*/ 3441700 w 2201"/>
              <a:gd name="T13" fmla="*/ 661987 h 2105"/>
              <a:gd name="T14" fmla="*/ 3238500 w 2201"/>
              <a:gd name="T15" fmla="*/ 890587 h 2105"/>
              <a:gd name="T16" fmla="*/ 3162300 w 2201"/>
              <a:gd name="T17" fmla="*/ 915987 h 2105"/>
              <a:gd name="T18" fmla="*/ 3124200 w 2201"/>
              <a:gd name="T19" fmla="*/ 928687 h 2105"/>
              <a:gd name="T20" fmla="*/ 3111500 w 2201"/>
              <a:gd name="T21" fmla="*/ 979487 h 2105"/>
              <a:gd name="T22" fmla="*/ 3048000 w 2201"/>
              <a:gd name="T23" fmla="*/ 992187 h 2105"/>
              <a:gd name="T24" fmla="*/ 2806700 w 2201"/>
              <a:gd name="T25" fmla="*/ 1030287 h 2105"/>
              <a:gd name="T26" fmla="*/ 2743200 w 2201"/>
              <a:gd name="T27" fmla="*/ 1055687 h 2105"/>
              <a:gd name="T28" fmla="*/ 2730500 w 2201"/>
              <a:gd name="T29" fmla="*/ 1106487 h 2105"/>
              <a:gd name="T30" fmla="*/ 2654300 w 2201"/>
              <a:gd name="T31" fmla="*/ 1208087 h 2105"/>
              <a:gd name="T32" fmla="*/ 2565400 w 2201"/>
              <a:gd name="T33" fmla="*/ 1322387 h 2105"/>
              <a:gd name="T34" fmla="*/ 2489200 w 2201"/>
              <a:gd name="T35" fmla="*/ 1411287 h 2105"/>
              <a:gd name="T36" fmla="*/ 2413000 w 2201"/>
              <a:gd name="T37" fmla="*/ 1398587 h 2105"/>
              <a:gd name="T38" fmla="*/ 2387600 w 2201"/>
              <a:gd name="T39" fmla="*/ 1360487 h 2105"/>
              <a:gd name="T40" fmla="*/ 2336800 w 2201"/>
              <a:gd name="T41" fmla="*/ 1347787 h 2105"/>
              <a:gd name="T42" fmla="*/ 2260600 w 2201"/>
              <a:gd name="T43" fmla="*/ 1296987 h 2105"/>
              <a:gd name="T44" fmla="*/ 2171700 w 2201"/>
              <a:gd name="T45" fmla="*/ 1423987 h 2105"/>
              <a:gd name="T46" fmla="*/ 2120900 w 2201"/>
              <a:gd name="T47" fmla="*/ 1436687 h 2105"/>
              <a:gd name="T48" fmla="*/ 1905000 w 2201"/>
              <a:gd name="T49" fmla="*/ 1512887 h 2105"/>
              <a:gd name="T50" fmla="*/ 1828800 w 2201"/>
              <a:gd name="T51" fmla="*/ 1538287 h 2105"/>
              <a:gd name="T52" fmla="*/ 1790700 w 2201"/>
              <a:gd name="T53" fmla="*/ 1563687 h 2105"/>
              <a:gd name="T54" fmla="*/ 1689100 w 2201"/>
              <a:gd name="T55" fmla="*/ 1589087 h 2105"/>
              <a:gd name="T56" fmla="*/ 1612900 w 2201"/>
              <a:gd name="T57" fmla="*/ 1576387 h 2105"/>
              <a:gd name="T58" fmla="*/ 1574800 w 2201"/>
              <a:gd name="T59" fmla="*/ 1538287 h 2105"/>
              <a:gd name="T60" fmla="*/ 1536700 w 2201"/>
              <a:gd name="T61" fmla="*/ 1525587 h 2105"/>
              <a:gd name="T62" fmla="*/ 1384300 w 2201"/>
              <a:gd name="T63" fmla="*/ 1627187 h 2105"/>
              <a:gd name="T64" fmla="*/ 1257300 w 2201"/>
              <a:gd name="T65" fmla="*/ 1741487 h 2105"/>
              <a:gd name="T66" fmla="*/ 1155700 w 2201"/>
              <a:gd name="T67" fmla="*/ 1843087 h 2105"/>
              <a:gd name="T68" fmla="*/ 1130300 w 2201"/>
              <a:gd name="T69" fmla="*/ 1881187 h 2105"/>
              <a:gd name="T70" fmla="*/ 838200 w 2201"/>
              <a:gd name="T71" fmla="*/ 1970087 h 2105"/>
              <a:gd name="T72" fmla="*/ 736600 w 2201"/>
              <a:gd name="T73" fmla="*/ 2008187 h 2105"/>
              <a:gd name="T74" fmla="*/ 622300 w 2201"/>
              <a:gd name="T75" fmla="*/ 2046287 h 2105"/>
              <a:gd name="T76" fmla="*/ 546100 w 2201"/>
              <a:gd name="T77" fmla="*/ 2376487 h 2105"/>
              <a:gd name="T78" fmla="*/ 419100 w 2201"/>
              <a:gd name="T79" fmla="*/ 2643187 h 2105"/>
              <a:gd name="T80" fmla="*/ 406400 w 2201"/>
              <a:gd name="T81" fmla="*/ 2897187 h 2105"/>
              <a:gd name="T82" fmla="*/ 317500 w 2201"/>
              <a:gd name="T83" fmla="*/ 3074987 h 2105"/>
              <a:gd name="T84" fmla="*/ 241300 w 2201"/>
              <a:gd name="T85" fmla="*/ 3252787 h 2105"/>
              <a:gd name="T86" fmla="*/ 165100 w 2201"/>
              <a:gd name="T87" fmla="*/ 3278187 h 2105"/>
              <a:gd name="T88" fmla="*/ 50800 w 2201"/>
              <a:gd name="T89" fmla="*/ 3328987 h 2105"/>
              <a:gd name="T90" fmla="*/ 12700 w 2201"/>
              <a:gd name="T91" fmla="*/ 3341687 h 2105"/>
              <a:gd name="T92" fmla="*/ 12700 w 2201"/>
              <a:gd name="T93" fmla="*/ 52387 h 2105"/>
              <a:gd name="T94" fmla="*/ 2298700 w 2201"/>
              <a:gd name="T95" fmla="*/ 39687 h 2105"/>
              <a:gd name="T96" fmla="*/ 2717800 w 2201"/>
              <a:gd name="T97" fmla="*/ 14287 h 2105"/>
              <a:gd name="T98" fmla="*/ 2857500 w 2201"/>
              <a:gd name="T99" fmla="*/ 90487 h 2105"/>
              <a:gd name="T100" fmla="*/ 2755900 w 2201"/>
              <a:gd name="T101" fmla="*/ 268287 h 210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01"/>
              <a:gd name="T154" fmla="*/ 0 h 2105"/>
              <a:gd name="T155" fmla="*/ 2201 w 2201"/>
              <a:gd name="T156" fmla="*/ 2105 h 210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01" h="2105">
                <a:moveTo>
                  <a:pt x="1736" y="169"/>
                </a:moveTo>
                <a:cubicBezTo>
                  <a:pt x="1752" y="166"/>
                  <a:pt x="1768" y="164"/>
                  <a:pt x="1784" y="161"/>
                </a:cubicBezTo>
                <a:cubicBezTo>
                  <a:pt x="1800" y="156"/>
                  <a:pt x="1832" y="145"/>
                  <a:pt x="1832" y="145"/>
                </a:cubicBezTo>
                <a:cubicBezTo>
                  <a:pt x="1906" y="150"/>
                  <a:pt x="1937" y="151"/>
                  <a:pt x="2000" y="169"/>
                </a:cubicBezTo>
                <a:cubicBezTo>
                  <a:pt x="2026" y="176"/>
                  <a:pt x="2072" y="209"/>
                  <a:pt x="2072" y="209"/>
                </a:cubicBezTo>
                <a:cubicBezTo>
                  <a:pt x="2082" y="225"/>
                  <a:pt x="2097" y="238"/>
                  <a:pt x="2104" y="257"/>
                </a:cubicBezTo>
                <a:cubicBezTo>
                  <a:pt x="2122" y="313"/>
                  <a:pt x="2131" y="368"/>
                  <a:pt x="2168" y="417"/>
                </a:cubicBezTo>
                <a:cubicBezTo>
                  <a:pt x="2201" y="517"/>
                  <a:pt x="2113" y="536"/>
                  <a:pt x="2040" y="561"/>
                </a:cubicBezTo>
                <a:cubicBezTo>
                  <a:pt x="2024" y="566"/>
                  <a:pt x="2008" y="571"/>
                  <a:pt x="1992" y="577"/>
                </a:cubicBezTo>
                <a:cubicBezTo>
                  <a:pt x="1984" y="579"/>
                  <a:pt x="1968" y="585"/>
                  <a:pt x="1968" y="585"/>
                </a:cubicBezTo>
                <a:cubicBezTo>
                  <a:pt x="1965" y="595"/>
                  <a:pt x="1968" y="609"/>
                  <a:pt x="1960" y="617"/>
                </a:cubicBezTo>
                <a:cubicBezTo>
                  <a:pt x="1949" y="625"/>
                  <a:pt x="1933" y="622"/>
                  <a:pt x="1920" y="625"/>
                </a:cubicBezTo>
                <a:cubicBezTo>
                  <a:pt x="1869" y="632"/>
                  <a:pt x="1819" y="641"/>
                  <a:pt x="1768" y="649"/>
                </a:cubicBezTo>
                <a:cubicBezTo>
                  <a:pt x="1754" y="654"/>
                  <a:pt x="1738" y="654"/>
                  <a:pt x="1728" y="665"/>
                </a:cubicBezTo>
                <a:cubicBezTo>
                  <a:pt x="1720" y="672"/>
                  <a:pt x="1725" y="687"/>
                  <a:pt x="1720" y="697"/>
                </a:cubicBezTo>
                <a:cubicBezTo>
                  <a:pt x="1706" y="720"/>
                  <a:pt x="1685" y="738"/>
                  <a:pt x="1672" y="761"/>
                </a:cubicBezTo>
                <a:cubicBezTo>
                  <a:pt x="1662" y="799"/>
                  <a:pt x="1648" y="811"/>
                  <a:pt x="1616" y="833"/>
                </a:cubicBezTo>
                <a:cubicBezTo>
                  <a:pt x="1605" y="864"/>
                  <a:pt x="1600" y="878"/>
                  <a:pt x="1568" y="889"/>
                </a:cubicBezTo>
                <a:cubicBezTo>
                  <a:pt x="1552" y="886"/>
                  <a:pt x="1534" y="888"/>
                  <a:pt x="1520" y="881"/>
                </a:cubicBezTo>
                <a:cubicBezTo>
                  <a:pt x="1511" y="876"/>
                  <a:pt x="1512" y="862"/>
                  <a:pt x="1504" y="857"/>
                </a:cubicBezTo>
                <a:cubicBezTo>
                  <a:pt x="1494" y="850"/>
                  <a:pt x="1482" y="851"/>
                  <a:pt x="1472" y="849"/>
                </a:cubicBezTo>
                <a:cubicBezTo>
                  <a:pt x="1444" y="807"/>
                  <a:pt x="1466" y="788"/>
                  <a:pt x="1424" y="817"/>
                </a:cubicBezTo>
                <a:cubicBezTo>
                  <a:pt x="1410" y="843"/>
                  <a:pt x="1395" y="881"/>
                  <a:pt x="1368" y="897"/>
                </a:cubicBezTo>
                <a:cubicBezTo>
                  <a:pt x="1358" y="902"/>
                  <a:pt x="1346" y="901"/>
                  <a:pt x="1336" y="905"/>
                </a:cubicBezTo>
                <a:cubicBezTo>
                  <a:pt x="1289" y="919"/>
                  <a:pt x="1246" y="939"/>
                  <a:pt x="1200" y="953"/>
                </a:cubicBezTo>
                <a:cubicBezTo>
                  <a:pt x="1183" y="957"/>
                  <a:pt x="1166" y="959"/>
                  <a:pt x="1152" y="969"/>
                </a:cubicBezTo>
                <a:cubicBezTo>
                  <a:pt x="1144" y="974"/>
                  <a:pt x="1137" y="981"/>
                  <a:pt x="1128" y="985"/>
                </a:cubicBezTo>
                <a:cubicBezTo>
                  <a:pt x="1107" y="992"/>
                  <a:pt x="1064" y="1001"/>
                  <a:pt x="1064" y="1001"/>
                </a:cubicBezTo>
                <a:cubicBezTo>
                  <a:pt x="1048" y="998"/>
                  <a:pt x="1030" y="999"/>
                  <a:pt x="1016" y="993"/>
                </a:cubicBezTo>
                <a:cubicBezTo>
                  <a:pt x="1005" y="988"/>
                  <a:pt x="1001" y="975"/>
                  <a:pt x="992" y="969"/>
                </a:cubicBezTo>
                <a:cubicBezTo>
                  <a:pt x="984" y="964"/>
                  <a:pt x="976" y="963"/>
                  <a:pt x="968" y="961"/>
                </a:cubicBezTo>
                <a:cubicBezTo>
                  <a:pt x="935" y="982"/>
                  <a:pt x="900" y="996"/>
                  <a:pt x="872" y="1025"/>
                </a:cubicBezTo>
                <a:cubicBezTo>
                  <a:pt x="797" y="1099"/>
                  <a:pt x="868" y="1051"/>
                  <a:pt x="792" y="1097"/>
                </a:cubicBezTo>
                <a:cubicBezTo>
                  <a:pt x="734" y="1174"/>
                  <a:pt x="808" y="1080"/>
                  <a:pt x="728" y="1161"/>
                </a:cubicBezTo>
                <a:cubicBezTo>
                  <a:pt x="721" y="1167"/>
                  <a:pt x="719" y="1178"/>
                  <a:pt x="712" y="1185"/>
                </a:cubicBezTo>
                <a:cubicBezTo>
                  <a:pt x="666" y="1221"/>
                  <a:pt x="578" y="1215"/>
                  <a:pt x="528" y="1241"/>
                </a:cubicBezTo>
                <a:cubicBezTo>
                  <a:pt x="451" y="1279"/>
                  <a:pt x="572" y="1234"/>
                  <a:pt x="464" y="1265"/>
                </a:cubicBezTo>
                <a:cubicBezTo>
                  <a:pt x="439" y="1271"/>
                  <a:pt x="392" y="1289"/>
                  <a:pt x="392" y="1289"/>
                </a:cubicBezTo>
                <a:cubicBezTo>
                  <a:pt x="388" y="1356"/>
                  <a:pt x="409" y="1453"/>
                  <a:pt x="344" y="1497"/>
                </a:cubicBezTo>
                <a:cubicBezTo>
                  <a:pt x="328" y="1557"/>
                  <a:pt x="308" y="1620"/>
                  <a:pt x="264" y="1665"/>
                </a:cubicBezTo>
                <a:cubicBezTo>
                  <a:pt x="261" y="1718"/>
                  <a:pt x="262" y="1772"/>
                  <a:pt x="256" y="1825"/>
                </a:cubicBezTo>
                <a:cubicBezTo>
                  <a:pt x="254" y="1836"/>
                  <a:pt x="206" y="1921"/>
                  <a:pt x="200" y="1937"/>
                </a:cubicBezTo>
                <a:cubicBezTo>
                  <a:pt x="194" y="1977"/>
                  <a:pt x="195" y="2029"/>
                  <a:pt x="152" y="2049"/>
                </a:cubicBezTo>
                <a:cubicBezTo>
                  <a:pt x="136" y="2055"/>
                  <a:pt x="118" y="2055"/>
                  <a:pt x="104" y="2065"/>
                </a:cubicBezTo>
                <a:cubicBezTo>
                  <a:pt x="65" y="2090"/>
                  <a:pt x="89" y="2077"/>
                  <a:pt x="32" y="2097"/>
                </a:cubicBezTo>
                <a:cubicBezTo>
                  <a:pt x="24" y="2099"/>
                  <a:pt x="8" y="2105"/>
                  <a:pt x="8" y="2105"/>
                </a:cubicBezTo>
                <a:cubicBezTo>
                  <a:pt x="4" y="1761"/>
                  <a:pt x="0" y="1993"/>
                  <a:pt x="8" y="33"/>
                </a:cubicBezTo>
                <a:cubicBezTo>
                  <a:pt x="1472" y="17"/>
                  <a:pt x="1164" y="29"/>
                  <a:pt x="1448" y="25"/>
                </a:cubicBezTo>
                <a:cubicBezTo>
                  <a:pt x="1544" y="8"/>
                  <a:pt x="1580" y="0"/>
                  <a:pt x="1712" y="9"/>
                </a:cubicBezTo>
                <a:cubicBezTo>
                  <a:pt x="1734" y="10"/>
                  <a:pt x="1775" y="48"/>
                  <a:pt x="1800" y="57"/>
                </a:cubicBezTo>
                <a:cubicBezTo>
                  <a:pt x="1792" y="93"/>
                  <a:pt x="1784" y="169"/>
                  <a:pt x="1736" y="169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7530" name="Freeform 11"/>
          <p:cNvSpPr>
            <a:spLocks/>
          </p:cNvSpPr>
          <p:nvPr/>
        </p:nvSpPr>
        <p:spPr bwMode="auto">
          <a:xfrm>
            <a:off x="6891338" y="1270000"/>
            <a:ext cx="1393825" cy="1193800"/>
          </a:xfrm>
          <a:custGeom>
            <a:avLst/>
            <a:gdLst>
              <a:gd name="T0" fmla="*/ 1072784 w 877"/>
              <a:gd name="T1" fmla="*/ 190500 h 752"/>
              <a:gd name="T2" fmla="*/ 1187215 w 877"/>
              <a:gd name="T3" fmla="*/ 254000 h 752"/>
              <a:gd name="T4" fmla="*/ 1263502 w 877"/>
              <a:gd name="T5" fmla="*/ 368300 h 752"/>
              <a:gd name="T6" fmla="*/ 1352503 w 877"/>
              <a:gd name="T7" fmla="*/ 520700 h 752"/>
              <a:gd name="T8" fmla="*/ 1263502 w 877"/>
              <a:gd name="T9" fmla="*/ 952500 h 752"/>
              <a:gd name="T10" fmla="*/ 1250787 w 877"/>
              <a:gd name="T11" fmla="*/ 1016000 h 752"/>
              <a:gd name="T12" fmla="*/ 1212644 w 877"/>
              <a:gd name="T13" fmla="*/ 1028700 h 752"/>
              <a:gd name="T14" fmla="*/ 1136357 w 877"/>
              <a:gd name="T15" fmla="*/ 1079500 h 752"/>
              <a:gd name="T16" fmla="*/ 1098213 w 877"/>
              <a:gd name="T17" fmla="*/ 1092200 h 752"/>
              <a:gd name="T18" fmla="*/ 805780 w 877"/>
              <a:gd name="T19" fmla="*/ 1193800 h 752"/>
              <a:gd name="T20" fmla="*/ 678635 w 877"/>
              <a:gd name="T21" fmla="*/ 952500 h 752"/>
              <a:gd name="T22" fmla="*/ 500633 w 877"/>
              <a:gd name="T23" fmla="*/ 685800 h 752"/>
              <a:gd name="T24" fmla="*/ 233629 w 877"/>
              <a:gd name="T25" fmla="*/ 673100 h 752"/>
              <a:gd name="T26" fmla="*/ 81055 w 877"/>
              <a:gd name="T27" fmla="*/ 635000 h 752"/>
              <a:gd name="T28" fmla="*/ 30197 w 877"/>
              <a:gd name="T29" fmla="*/ 622300 h 752"/>
              <a:gd name="T30" fmla="*/ 42911 w 877"/>
              <a:gd name="T31" fmla="*/ 419100 h 752"/>
              <a:gd name="T32" fmla="*/ 246343 w 877"/>
              <a:gd name="T33" fmla="*/ 0 h 752"/>
              <a:gd name="T34" fmla="*/ 335344 w 877"/>
              <a:gd name="T35" fmla="*/ 12700 h 752"/>
              <a:gd name="T36" fmla="*/ 487918 w 877"/>
              <a:gd name="T37" fmla="*/ 88900 h 752"/>
              <a:gd name="T38" fmla="*/ 704064 w 877"/>
              <a:gd name="T39" fmla="*/ 139700 h 752"/>
              <a:gd name="T40" fmla="*/ 907496 w 877"/>
              <a:gd name="T41" fmla="*/ 241300 h 752"/>
              <a:gd name="T42" fmla="*/ 1034641 w 877"/>
              <a:gd name="T43" fmla="*/ 215900 h 752"/>
              <a:gd name="T44" fmla="*/ 1072784 w 877"/>
              <a:gd name="T45" fmla="*/ 190500 h 75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877"/>
              <a:gd name="T70" fmla="*/ 0 h 752"/>
              <a:gd name="T71" fmla="*/ 877 w 877"/>
              <a:gd name="T72" fmla="*/ 752 h 75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877" h="752">
                <a:moveTo>
                  <a:pt x="675" y="120"/>
                </a:moveTo>
                <a:cubicBezTo>
                  <a:pt x="719" y="134"/>
                  <a:pt x="695" y="147"/>
                  <a:pt x="747" y="160"/>
                </a:cubicBezTo>
                <a:cubicBezTo>
                  <a:pt x="758" y="193"/>
                  <a:pt x="773" y="204"/>
                  <a:pt x="795" y="232"/>
                </a:cubicBezTo>
                <a:cubicBezTo>
                  <a:pt x="821" y="265"/>
                  <a:pt x="828" y="294"/>
                  <a:pt x="851" y="328"/>
                </a:cubicBezTo>
                <a:cubicBezTo>
                  <a:pt x="877" y="434"/>
                  <a:pt x="858" y="515"/>
                  <a:pt x="795" y="600"/>
                </a:cubicBezTo>
                <a:cubicBezTo>
                  <a:pt x="792" y="613"/>
                  <a:pt x="794" y="628"/>
                  <a:pt x="787" y="640"/>
                </a:cubicBezTo>
                <a:cubicBezTo>
                  <a:pt x="782" y="647"/>
                  <a:pt x="770" y="643"/>
                  <a:pt x="763" y="648"/>
                </a:cubicBezTo>
                <a:cubicBezTo>
                  <a:pt x="746" y="657"/>
                  <a:pt x="731" y="669"/>
                  <a:pt x="715" y="680"/>
                </a:cubicBezTo>
                <a:cubicBezTo>
                  <a:pt x="707" y="684"/>
                  <a:pt x="698" y="684"/>
                  <a:pt x="691" y="688"/>
                </a:cubicBezTo>
                <a:cubicBezTo>
                  <a:pt x="630" y="713"/>
                  <a:pt x="571" y="739"/>
                  <a:pt x="507" y="752"/>
                </a:cubicBezTo>
                <a:cubicBezTo>
                  <a:pt x="473" y="701"/>
                  <a:pt x="480" y="635"/>
                  <a:pt x="427" y="600"/>
                </a:cubicBezTo>
                <a:cubicBezTo>
                  <a:pt x="401" y="561"/>
                  <a:pt x="374" y="439"/>
                  <a:pt x="315" y="432"/>
                </a:cubicBezTo>
                <a:cubicBezTo>
                  <a:pt x="259" y="425"/>
                  <a:pt x="203" y="426"/>
                  <a:pt x="147" y="424"/>
                </a:cubicBezTo>
                <a:cubicBezTo>
                  <a:pt x="115" y="416"/>
                  <a:pt x="83" y="408"/>
                  <a:pt x="51" y="400"/>
                </a:cubicBezTo>
                <a:cubicBezTo>
                  <a:pt x="40" y="397"/>
                  <a:pt x="19" y="392"/>
                  <a:pt x="19" y="392"/>
                </a:cubicBezTo>
                <a:cubicBezTo>
                  <a:pt x="0" y="335"/>
                  <a:pt x="8" y="371"/>
                  <a:pt x="27" y="264"/>
                </a:cubicBezTo>
                <a:cubicBezTo>
                  <a:pt x="40" y="187"/>
                  <a:pt x="87" y="45"/>
                  <a:pt x="155" y="0"/>
                </a:cubicBezTo>
                <a:cubicBezTo>
                  <a:pt x="173" y="2"/>
                  <a:pt x="193" y="1"/>
                  <a:pt x="211" y="8"/>
                </a:cubicBezTo>
                <a:cubicBezTo>
                  <a:pt x="356" y="63"/>
                  <a:pt x="167" y="21"/>
                  <a:pt x="307" y="56"/>
                </a:cubicBezTo>
                <a:cubicBezTo>
                  <a:pt x="351" y="67"/>
                  <a:pt x="399" y="71"/>
                  <a:pt x="443" y="88"/>
                </a:cubicBezTo>
                <a:cubicBezTo>
                  <a:pt x="495" y="107"/>
                  <a:pt x="512" y="140"/>
                  <a:pt x="571" y="152"/>
                </a:cubicBezTo>
                <a:cubicBezTo>
                  <a:pt x="597" y="146"/>
                  <a:pt x="625" y="144"/>
                  <a:pt x="651" y="136"/>
                </a:cubicBezTo>
                <a:cubicBezTo>
                  <a:pt x="677" y="127"/>
                  <a:pt x="675" y="136"/>
                  <a:pt x="675" y="120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868" name="Rectangle 12"/>
          <p:cNvSpPr>
            <a:spLocks noChangeArrowheads="1"/>
          </p:cNvSpPr>
          <p:nvPr/>
        </p:nvSpPr>
        <p:spPr bwMode="auto">
          <a:xfrm>
            <a:off x="215900" y="1514475"/>
            <a:ext cx="20113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Verdana" charset="0"/>
              </a:rPr>
              <a:t>poison ivy</a:t>
            </a:r>
            <a:endParaRPr lang="en-US" sz="1600">
              <a:solidFill>
                <a:srgbClr val="FF0000"/>
              </a:solidFill>
              <a:latin typeface="Verdana" charset="0"/>
            </a:endParaRPr>
          </a:p>
        </p:txBody>
      </p:sp>
      <p:sp>
        <p:nvSpPr>
          <p:cNvPr id="107532" name="Line 13"/>
          <p:cNvSpPr>
            <a:spLocks noChangeShapeType="1"/>
          </p:cNvSpPr>
          <p:nvPr/>
        </p:nvSpPr>
        <p:spPr bwMode="auto">
          <a:xfrm>
            <a:off x="266700" y="1993900"/>
            <a:ext cx="24892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7533" name="AutoShape 1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101600" y="101600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solidFill>
            <a:srgbClr val="D8D8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91774" y="2364073"/>
            <a:ext cx="21383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FF00"/>
                </a:solidFill>
                <a:latin typeface="Verdana" charset="0"/>
              </a:rPr>
              <a:t>Virginia creeper</a:t>
            </a:r>
            <a:endParaRPr lang="en-US" sz="1600" dirty="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1641231" y="2618154"/>
            <a:ext cx="3230359" cy="149795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242276" y="3630165"/>
            <a:ext cx="21383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FF00"/>
                </a:solidFill>
                <a:latin typeface="Verdana" charset="0"/>
              </a:rPr>
              <a:t>English Ivy</a:t>
            </a:r>
            <a:endParaRPr lang="en-US" sz="1600" dirty="0">
              <a:solidFill>
                <a:srgbClr val="00FF00"/>
              </a:solidFill>
              <a:latin typeface="Verdana" charset="0"/>
            </a:endParaRPr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 flipV="1">
            <a:off x="2080196" y="3588563"/>
            <a:ext cx="1788420" cy="347785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81C9411-499C-F24C-AF02-6BD2CC14C345}" type="slidenum">
              <a:rPr lang="en-US">
                <a:latin typeface="Verdana" charset="0"/>
              </a:rPr>
              <a:pPr/>
              <a:t>149</a:t>
            </a:fld>
            <a:endParaRPr lang="en-US">
              <a:latin typeface="Verdana" charset="0"/>
            </a:endParaRPr>
          </a:p>
        </p:txBody>
      </p:sp>
      <p:sp>
        <p:nvSpPr>
          <p:cNvPr id="109571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gradFill rotWithShape="0">
            <a:gsLst>
              <a:gs pos="0">
                <a:srgbClr val="B7B589"/>
              </a:gs>
              <a:gs pos="100000">
                <a:srgbClr val="D8D8AE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572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573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1850" y="125413"/>
            <a:ext cx="533400" cy="381000"/>
          </a:xfrm>
          <a:prstGeom prst="rightArrow">
            <a:avLst>
              <a:gd name="adj1" fmla="val 50000"/>
              <a:gd name="adj2" fmla="val 49259"/>
            </a:avLst>
          </a:prstGeom>
          <a:gradFill rotWithShape="0">
            <a:gsLst>
              <a:gs pos="0">
                <a:srgbClr val="83835F"/>
              </a:gs>
              <a:gs pos="100000">
                <a:srgbClr val="5B5B44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574" name="Rectangle 8"/>
          <p:cNvSpPr>
            <a:spLocks noChangeArrowheads="1"/>
          </p:cNvSpPr>
          <p:nvPr/>
        </p:nvSpPr>
        <p:spPr bwMode="auto">
          <a:xfrm>
            <a:off x="355600" y="368300"/>
            <a:ext cx="66468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chemeClr val="tx2"/>
                </a:solidFill>
                <a:latin typeface="Verdana" charset="0"/>
              </a:rPr>
              <a:t>News: more potent poison ivy.</a:t>
            </a:r>
          </a:p>
        </p:txBody>
      </p:sp>
      <p:pic>
        <p:nvPicPr>
          <p:cNvPr id="109575" name="Picture 9" descr="co2graph.jpg                                                   0006FA53js17                           C0A1020F: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" y="1047750"/>
            <a:ext cx="6265863" cy="44831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9576" name="Rectangle 10"/>
          <p:cNvSpPr>
            <a:spLocks noChangeArrowheads="1"/>
          </p:cNvSpPr>
          <p:nvPr/>
        </p:nvSpPr>
        <p:spPr bwMode="auto">
          <a:xfrm>
            <a:off x="4914900" y="3267075"/>
            <a:ext cx="3890963" cy="2947988"/>
          </a:xfrm>
          <a:prstGeom prst="rect">
            <a:avLst/>
          </a:prstGeom>
          <a:solidFill>
            <a:srgbClr val="8383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>
                <a:solidFill>
                  <a:srgbClr val="FFFFFF"/>
                </a:solidFill>
                <a:latin typeface="Verdana" charset="0"/>
              </a:rPr>
              <a:t>Recent research* has shown that with the increase in CO2 in the  atmosphere, poison ivy grows 50% - 75% larger leaves, and more potent irritants.</a:t>
            </a:r>
          </a:p>
          <a:p>
            <a:endParaRPr lang="en-US" sz="1600">
              <a:solidFill>
                <a:srgbClr val="FFFFFF"/>
              </a:solidFill>
              <a:latin typeface="Verdana" charset="0"/>
            </a:endParaRPr>
          </a:p>
          <a:p>
            <a:r>
              <a:rPr lang="en-US" sz="1600">
                <a:solidFill>
                  <a:srgbClr val="FFFFFF"/>
                </a:solidFill>
                <a:latin typeface="Verdana" charset="0"/>
              </a:rPr>
              <a:t>All plants grow stronger with more CO2, but poison ivy is particularly good at using it.</a:t>
            </a:r>
          </a:p>
          <a:p>
            <a:endParaRPr lang="en-US" sz="1600">
              <a:solidFill>
                <a:srgbClr val="FFFFFF"/>
              </a:solidFill>
              <a:latin typeface="Verdana" charset="0"/>
            </a:endParaRPr>
          </a:p>
          <a:p>
            <a:r>
              <a:rPr lang="en-US" sz="1200">
                <a:solidFill>
                  <a:srgbClr val="FFFFFF"/>
                </a:solidFill>
                <a:latin typeface="Verdana" charset="0"/>
              </a:rPr>
              <a:t>*Research done at Duke University</a:t>
            </a:r>
            <a:endParaRPr lang="en-US" sz="1600">
              <a:solidFill>
                <a:srgbClr val="FFFFFF"/>
              </a:solidFill>
              <a:latin typeface="Verdana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173871" y="6400800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15</a:t>
            </a:fld>
            <a:endParaRPr lang="en-US" dirty="0">
              <a:latin typeface="Verdana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  <p:pic>
        <p:nvPicPr>
          <p:cNvPr id="4" name="Picture 3" descr="eastern-PI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7025" y="2878667"/>
            <a:ext cx="4597195" cy="305451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48515" y="390433"/>
            <a:ext cx="3454400" cy="2616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tx2"/>
                </a:solidFill>
                <a:latin typeface="+mn-lt"/>
              </a:rPr>
              <a:t>Toxicodendron</a:t>
            </a:r>
            <a:r>
              <a:rPr lang="en-US" sz="11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+mn-lt"/>
              </a:rPr>
              <a:t>radicans</a:t>
            </a:r>
            <a:endParaRPr lang="en-US" sz="1100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5267" y="4860704"/>
            <a:ext cx="1308358" cy="1384766"/>
          </a:xfrm>
          <a:prstGeom prst="rect">
            <a:avLst/>
          </a:prstGeom>
          <a:ln w="38100" cmpd="sng">
            <a:solidFill>
              <a:srgbClr val="FFFFFF"/>
            </a:solidFill>
          </a:ln>
        </p:spPr>
      </p:pic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3000"/>
                    </a14:imgEffect>
                    <a14:imgEffect>
                      <a14:brightnessContrast bright="15000" contras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3835" y="3833759"/>
            <a:ext cx="1299458" cy="1375346"/>
          </a:xfrm>
          <a:prstGeom prst="rect">
            <a:avLst/>
          </a:prstGeom>
          <a:noFill/>
          <a:ln w="38100" cmpd="sng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7456" y="2780975"/>
            <a:ext cx="1299458" cy="1375346"/>
          </a:xfrm>
          <a:prstGeom prst="rect">
            <a:avLst/>
          </a:prstGeom>
          <a:noFill/>
          <a:ln w="38100" cmpd="sng">
            <a:solidFill>
              <a:srgbClr val="FFFFFF"/>
            </a:solidFill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4053904" y="3004366"/>
            <a:ext cx="1524000" cy="5847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149F40"/>
                </a:solidFill>
                <a:latin typeface="+mn-lt"/>
              </a:rPr>
              <a:t>Ground</a:t>
            </a:r>
            <a:br>
              <a:rPr lang="en-US" sz="1600" dirty="0">
                <a:solidFill>
                  <a:srgbClr val="149F40"/>
                </a:solidFill>
                <a:latin typeface="+mn-lt"/>
              </a:rPr>
            </a:br>
            <a:r>
              <a:rPr lang="en-US" sz="1600" dirty="0">
                <a:solidFill>
                  <a:srgbClr val="149F40"/>
                </a:solidFill>
                <a:latin typeface="+mn-lt"/>
              </a:rPr>
              <a:t>Vine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80776" y="4275341"/>
            <a:ext cx="1524000" cy="5847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149F40"/>
                </a:solidFill>
                <a:latin typeface="+mn-lt"/>
              </a:rPr>
              <a:t>Climbing Vine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82831" y="5693509"/>
            <a:ext cx="152400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149F40"/>
                </a:solidFill>
                <a:latin typeface="+mn-lt"/>
              </a:rPr>
              <a:t>Shrub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48821" y="849273"/>
            <a:ext cx="3262922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The one that causes most of the trouble.</a:t>
            </a: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Almost Everywhere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On the Ground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Climbing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Road Sides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Utility Poles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New Suburban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Abandoned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4133" y="1926494"/>
            <a:ext cx="6507610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This plant is incredibly common in the east, in nearly every suburban backyard, roadside, beach, and anywhere it can get sun. </a:t>
            </a:r>
          </a:p>
        </p:txBody>
      </p:sp>
    </p:spTree>
    <p:extLst>
      <p:ext uri="{BB962C8B-B14F-4D97-AF65-F5344CB8AC3E}">
        <p14:creationId xmlns:p14="http://schemas.microsoft.com/office/powerpoint/2010/main" val="3661073002"/>
      </p:ext>
    </p:extLst>
  </p:cSld>
  <p:clrMapOvr>
    <a:masterClrMapping/>
  </p:clrMapOvr>
  <p:transition>
    <p:wipe dir="r"/>
  </p:transition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C6FDD04-EC52-C84F-9A83-25476A0A0E5D}" type="slidenum">
              <a:rPr lang="en-US">
                <a:latin typeface="Verdana" charset="0"/>
              </a:rPr>
              <a:pPr/>
              <a:t>150</a:t>
            </a:fld>
            <a:endParaRPr lang="en-US">
              <a:latin typeface="Verdana" charset="0"/>
            </a:endParaRPr>
          </a:p>
        </p:txBody>
      </p:sp>
      <p:sp>
        <p:nvSpPr>
          <p:cNvPr id="110595" name="Rectangle 2"/>
          <p:cNvSpPr>
            <a:spLocks noChangeArrowheads="1"/>
          </p:cNvSpPr>
          <p:nvPr/>
        </p:nvSpPr>
        <p:spPr bwMode="auto">
          <a:xfrm>
            <a:off x="0" y="1303664"/>
            <a:ext cx="2570163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596" name="Rectangle 3"/>
          <p:cNvSpPr>
            <a:spLocks noChangeArrowheads="1"/>
          </p:cNvSpPr>
          <p:nvPr/>
        </p:nvSpPr>
        <p:spPr bwMode="auto">
          <a:xfrm>
            <a:off x="0" y="0"/>
            <a:ext cx="2570163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3756270" y="4944778"/>
            <a:ext cx="495788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Visit </a:t>
            </a:r>
            <a:r>
              <a:rPr lang="en-US" sz="2000" dirty="0" err="1">
                <a:solidFill>
                  <a:srgbClr val="000000"/>
                </a:solidFill>
                <a:latin typeface="Verdana" charset="0"/>
              </a:rPr>
              <a:t>www.poison-ivy.org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 to learn more, read real life poison ivy encounters, and buy more educational items.</a:t>
            </a:r>
            <a:endParaRPr lang="en-US" sz="1600" dirty="0">
              <a:latin typeface="Verdana" charset="0"/>
            </a:endParaRPr>
          </a:p>
        </p:txBody>
      </p:sp>
      <p:pic>
        <p:nvPicPr>
          <p:cNvPr id="2" name="Picture 1" descr="bad-ar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442" y="788051"/>
            <a:ext cx="3034200" cy="4017434"/>
          </a:xfrm>
          <a:prstGeom prst="rect">
            <a:avLst/>
          </a:prstGeom>
        </p:spPr>
      </p:pic>
      <p:pic>
        <p:nvPicPr>
          <p:cNvPr id="5" name="Picture 4" descr="poison-ivy-card-set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352" y="1513724"/>
            <a:ext cx="1792979" cy="1545946"/>
          </a:xfrm>
          <a:prstGeom prst="rect">
            <a:avLst/>
          </a:prstGeom>
        </p:spPr>
      </p:pic>
      <p:pic>
        <p:nvPicPr>
          <p:cNvPr id="3" name="Picture 2" descr="natural-poison-ivy tshirt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9848" y="2891693"/>
            <a:ext cx="1318732" cy="14652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1849" y="1537026"/>
            <a:ext cx="2212731" cy="295030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8002" y="1960359"/>
            <a:ext cx="2149231" cy="286564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D2CD506-C0C5-EE4B-8955-BB3B8CBA7D7B}" type="slidenum">
              <a:rPr lang="en-US">
                <a:latin typeface="Verdana" charset="0"/>
              </a:rPr>
              <a:pPr/>
              <a:t>16</a:t>
            </a:fld>
            <a:endParaRPr lang="en-US">
              <a:latin typeface="Verdana" charset="0"/>
            </a:endParaRPr>
          </a:p>
        </p:txBody>
      </p:sp>
      <p:sp>
        <p:nvSpPr>
          <p:cNvPr id="23558" name="Text Box 4"/>
          <p:cNvSpPr txBox="1">
            <a:spLocks noChangeArrowheads="1"/>
          </p:cNvSpPr>
          <p:nvPr/>
        </p:nvSpPr>
        <p:spPr bwMode="auto">
          <a:xfrm>
            <a:off x="5347026" y="1473160"/>
            <a:ext cx="1878176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Eastern poison ivy sends out runners on the ground, but if they find a vertical, they then start to climb!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Almost Everywhere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On the Ground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Climbing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Road Sides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Utility Poles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New Suburban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Abandoned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pic>
        <p:nvPicPr>
          <p:cNvPr id="2" name="Picture 1" descr="groundvine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81" y="527538"/>
            <a:ext cx="5086513" cy="5086513"/>
          </a:xfrm>
          <a:prstGeom prst="rect">
            <a:avLst/>
          </a:prstGeom>
        </p:spPr>
      </p:pic>
      <p:sp>
        <p:nvSpPr>
          <p:cNvPr id="19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D2CD506-C0C5-EE4B-8955-BB3B8CBA7D7B}" type="slidenum">
              <a:rPr lang="en-US">
                <a:latin typeface="Verdana" charset="0"/>
              </a:rPr>
              <a:pPr/>
              <a:t>17</a:t>
            </a:fld>
            <a:endParaRPr lang="en-US">
              <a:latin typeface="Verdana" charset="0"/>
            </a:endParaRPr>
          </a:p>
        </p:txBody>
      </p:sp>
      <p:sp>
        <p:nvSpPr>
          <p:cNvPr id="23558" name="Text Box 4"/>
          <p:cNvSpPr txBox="1">
            <a:spLocks noChangeArrowheads="1"/>
          </p:cNvSpPr>
          <p:nvPr/>
        </p:nvSpPr>
        <p:spPr bwMode="auto">
          <a:xfrm>
            <a:off x="4819650" y="1538288"/>
            <a:ext cx="2132013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Climbing poison ivy will climb anything, and can be mistaken for the leaves of a host tree.</a:t>
            </a:r>
          </a:p>
        </p:txBody>
      </p:sp>
      <p:pic>
        <p:nvPicPr>
          <p:cNvPr id="16390" name="Picture 6" descr="&#10;tree-like.jpg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795" y="531009"/>
            <a:ext cx="4160105" cy="6242324"/>
          </a:xfrm>
          <a:prstGeom prst="rect">
            <a:avLst/>
          </a:prstGeom>
          <a:noFill/>
          <a:effectLst>
            <a:outerShdw blurRad="63500" dist="46662" dir="2115817" algn="ctr" rotWithShape="0">
              <a:srgbClr val="5B5B44">
                <a:alpha val="74998"/>
              </a:srgbClr>
            </a:outerShdw>
          </a:effectLst>
        </p:spPr>
      </p:pic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Almost Everywhere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On the Ground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Climbing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Road Sides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Utility Poles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New Suburban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Abandoned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sp>
        <p:nvSpPr>
          <p:cNvPr id="17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  <p:extLst>
      <p:ext uri="{BB962C8B-B14F-4D97-AF65-F5344CB8AC3E}">
        <p14:creationId xmlns:p14="http://schemas.microsoft.com/office/powerpoint/2010/main" val="1097910243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833B8F1A-FC67-5642-B5E3-E9FA06829BAD}" type="slidenum">
              <a:rPr lang="en-US">
                <a:latin typeface="Verdana" charset="0"/>
              </a:rPr>
              <a:pPr/>
              <a:t>18</a:t>
            </a:fld>
            <a:endParaRPr lang="en-US">
              <a:latin typeface="Verdana" charset="0"/>
            </a:endParaRPr>
          </a:p>
        </p:txBody>
      </p:sp>
      <p:sp>
        <p:nvSpPr>
          <p:cNvPr id="24579" name="Rectangle 13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7414" name="Picture 6" descr="roadside.jpg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165"/>
            <a:ext cx="5761038" cy="5761038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24583" name="Text Box 4"/>
          <p:cNvSpPr txBox="1">
            <a:spLocks noChangeArrowheads="1"/>
          </p:cNvSpPr>
          <p:nvPr/>
        </p:nvSpPr>
        <p:spPr bwMode="auto">
          <a:xfrm>
            <a:off x="5864511" y="4511430"/>
            <a:ext cx="322738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Poison ivy grows by the side of roads almost everywhere in it range.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Almost Everywhere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On the Ground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75000"/>
                  </a:schemeClr>
                </a:solidFill>
                <a:latin typeface="Verdana" charset="0"/>
              </a:rPr>
              <a:t>Climbing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Road Sides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Utility Poles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New Suburban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Abandoned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sp>
        <p:nvSpPr>
          <p:cNvPr id="15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6298D11-9499-E64F-AAB5-DD6F861E8DEC}" type="slidenum">
              <a:rPr lang="en-US">
                <a:latin typeface="Verdana" charset="0"/>
              </a:rPr>
              <a:pPr/>
              <a:t>19</a:t>
            </a:fld>
            <a:endParaRPr lang="en-US">
              <a:latin typeface="Verdana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882703" y="2098391"/>
            <a:ext cx="2101850" cy="28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It tends to grow on utility poles because birds eat the seeds and drop them where they perch.</a:t>
            </a:r>
          </a:p>
        </p:txBody>
      </p:sp>
      <p:pic>
        <p:nvPicPr>
          <p:cNvPr id="18438" name="Picture 6" descr="telephone-pole.jpg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27538" y="579641"/>
            <a:ext cx="4124786" cy="6187179"/>
          </a:xfrm>
          <a:prstGeom prst="rect">
            <a:avLst/>
          </a:prstGeom>
          <a:noFill/>
          <a:effectLst>
            <a:outerShdw blurRad="63500" dist="40161" dir="20493903" algn="ctr" rotWithShape="0">
              <a:srgbClr val="5B5B44">
                <a:alpha val="74998"/>
              </a:srgbClr>
            </a:outerShdw>
          </a:effectLst>
        </p:spPr>
      </p:pic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Almost Everywhere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On the Ground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Climbing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Road Sides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Utility Poles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New Suburban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Abandoned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sp>
        <p:nvSpPr>
          <p:cNvPr id="17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8-25-07-1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2366"/>
          <a:stretch/>
        </p:blipFill>
        <p:spPr>
          <a:xfrm>
            <a:off x="1482344" y="3759200"/>
            <a:ext cx="2965868" cy="24765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36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6C6D69B0-6EF4-E04C-9DBE-425C2D4EBCCA}" type="slidenum">
              <a:rPr lang="en-US">
                <a:latin typeface="Verdana" charset="0"/>
              </a:rPr>
              <a:pPr/>
              <a:t>2</a:t>
            </a:fld>
            <a:endParaRPr lang="en-US">
              <a:latin typeface="Verdana" charset="0"/>
            </a:endParaRP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4465679" y="1593360"/>
            <a:ext cx="4203700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38382C"/>
                </a:solidFill>
                <a:latin typeface="Verdana" charset="0"/>
              </a:rPr>
              <a:t>Poison Ivy</a:t>
            </a:r>
          </a:p>
          <a:p>
            <a:pPr>
              <a:spcBef>
                <a:spcPts val="0"/>
              </a:spcBef>
            </a:pPr>
            <a:r>
              <a:rPr lang="en-US" sz="1600" dirty="0">
                <a:solidFill>
                  <a:srgbClr val="38382C"/>
                </a:solidFill>
                <a:latin typeface="Verdana" charset="0"/>
              </a:rPr>
              <a:t>Western Poison Ivy</a:t>
            </a:r>
          </a:p>
          <a:p>
            <a:pPr>
              <a:spcBef>
                <a:spcPts val="0"/>
              </a:spcBef>
            </a:pPr>
            <a:r>
              <a:rPr lang="en-US" sz="1600" dirty="0">
                <a:solidFill>
                  <a:srgbClr val="38382C"/>
                </a:solidFill>
                <a:latin typeface="Verdana" charset="0"/>
              </a:rPr>
              <a:t>Eastern Poison Ivy</a:t>
            </a:r>
          </a:p>
          <a:p>
            <a:pPr>
              <a:spcBef>
                <a:spcPts val="0"/>
              </a:spcBef>
            </a:pPr>
            <a:br>
              <a:rPr lang="en-US" sz="1600" dirty="0">
                <a:solidFill>
                  <a:srgbClr val="38382C"/>
                </a:solidFill>
                <a:latin typeface="Verdana" charset="0"/>
              </a:rPr>
            </a:br>
            <a:r>
              <a:rPr lang="en-US" sz="3200" dirty="0">
                <a:solidFill>
                  <a:srgbClr val="38382C"/>
                </a:solidFill>
                <a:latin typeface="Verdana" charset="0"/>
              </a:rPr>
              <a:t>Poison Oak</a:t>
            </a:r>
          </a:p>
          <a:p>
            <a:pPr>
              <a:spcBef>
                <a:spcPts val="0"/>
              </a:spcBef>
            </a:pPr>
            <a:r>
              <a:rPr lang="en-US" sz="1600" dirty="0">
                <a:solidFill>
                  <a:srgbClr val="38382C"/>
                </a:solidFill>
                <a:latin typeface="Verdana" charset="0"/>
              </a:rPr>
              <a:t>Pacific Poison Oak</a:t>
            </a:r>
          </a:p>
          <a:p>
            <a:pPr>
              <a:spcBef>
                <a:spcPts val="0"/>
              </a:spcBef>
            </a:pPr>
            <a:r>
              <a:rPr lang="en-US" sz="1600" dirty="0">
                <a:solidFill>
                  <a:srgbClr val="38382C"/>
                </a:solidFill>
                <a:latin typeface="Verdana" charset="0"/>
              </a:rPr>
              <a:t>Atlantic Poison Oak</a:t>
            </a:r>
            <a:br>
              <a:rPr lang="en-US" sz="1600" dirty="0">
                <a:solidFill>
                  <a:srgbClr val="38382C"/>
                </a:solidFill>
                <a:latin typeface="Verdana" charset="0"/>
              </a:rPr>
            </a:br>
            <a:endParaRPr lang="en-US" sz="1600" dirty="0">
              <a:solidFill>
                <a:srgbClr val="38382C"/>
              </a:solidFill>
              <a:latin typeface="Verdana" charset="0"/>
            </a:endParaRPr>
          </a:p>
          <a:p>
            <a:pPr>
              <a:spcBef>
                <a:spcPts val="0"/>
              </a:spcBef>
            </a:pPr>
            <a:r>
              <a:rPr lang="en-US" sz="3200" dirty="0">
                <a:solidFill>
                  <a:srgbClr val="38382C"/>
                </a:solidFill>
                <a:latin typeface="Verdana" charset="0"/>
              </a:rPr>
              <a:t>Poison Sumac</a:t>
            </a:r>
            <a:br>
              <a:rPr lang="en-US" sz="3200" dirty="0">
                <a:solidFill>
                  <a:srgbClr val="38382C"/>
                </a:solidFill>
                <a:latin typeface="Verdana" charset="0"/>
              </a:rPr>
            </a:br>
            <a:endParaRPr lang="en-US" sz="1600" dirty="0">
              <a:solidFill>
                <a:srgbClr val="38382C"/>
              </a:solidFill>
              <a:latin typeface="Verdana" charset="0"/>
            </a:endParaRPr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4450370" y="4906434"/>
            <a:ext cx="38227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dirty="0">
                <a:solidFill>
                  <a:srgbClr val="FF0000"/>
                </a:solidFill>
                <a:latin typeface="Verdana" charset="0"/>
              </a:rPr>
              <a:t>Goal: to educate about all forms of these plants and to clear up some of the confusions.</a:t>
            </a:r>
          </a:p>
        </p:txBody>
      </p:sp>
      <p:pic>
        <p:nvPicPr>
          <p:cNvPr id="2" name="Picture 1" descr="9-23-057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879600"/>
            <a:ext cx="2641600" cy="2641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4300" y="1651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</p:pic>
      <p:sp>
        <p:nvSpPr>
          <p:cNvPr id="8" name="Rectangle 8"/>
          <p:cNvSpPr txBox="1">
            <a:spLocks noChangeArrowheads="1"/>
          </p:cNvSpPr>
          <p:nvPr/>
        </p:nvSpPr>
        <p:spPr bwMode="auto">
          <a:xfrm>
            <a:off x="4474307" y="275817"/>
            <a:ext cx="3614615" cy="818337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dirty="0"/>
              <a:t>There are 5 Plants in the Group: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 flipV="1">
            <a:off x="3556000" y="1778001"/>
            <a:ext cx="846667" cy="70989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flipH="1" flipV="1">
            <a:off x="2702821" y="3093590"/>
            <a:ext cx="1680308" cy="39728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H="1" flipV="1">
            <a:off x="3914206" y="4168205"/>
            <a:ext cx="481948" cy="14979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874354932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4869DF62-BDD2-F746-AF0B-BF5852800B3C}" type="slidenum">
              <a:rPr lang="en-US">
                <a:latin typeface="Verdana" charset="0"/>
              </a:rPr>
              <a:pPr/>
              <a:t>20</a:t>
            </a:fld>
            <a:endParaRPr lang="en-US">
              <a:latin typeface="Verdana" charset="0"/>
            </a:endParaRPr>
          </a:p>
        </p:txBody>
      </p:sp>
      <p:sp>
        <p:nvSpPr>
          <p:cNvPr id="26630" name="Text Box 4"/>
          <p:cNvSpPr txBox="1">
            <a:spLocks noChangeArrowheads="1"/>
          </p:cNvSpPr>
          <p:nvPr/>
        </p:nvSpPr>
        <p:spPr bwMode="auto">
          <a:xfrm>
            <a:off x="4781550" y="1436688"/>
            <a:ext cx="2393950" cy="3298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Poison ivy grows well in subdivisions.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It grows poorly in deep dark forests, but as soon as the bulldozers leave, it thrives in the sunlight.</a:t>
            </a:r>
          </a:p>
        </p:txBody>
      </p:sp>
      <p:pic>
        <p:nvPicPr>
          <p:cNvPr id="19462" name="Picture 6" descr="&#10;posted.jpg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333" y="537307"/>
            <a:ext cx="4213795" cy="6320693"/>
          </a:xfrm>
          <a:prstGeom prst="rect">
            <a:avLst/>
          </a:prstGeom>
          <a:noFill/>
          <a:effectLst>
            <a:outerShdw blurRad="63500" dist="381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Almost Everywhere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On the Ground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Climbing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Road Sides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Utility Poles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New Suburban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Abandoned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sp>
        <p:nvSpPr>
          <p:cNvPr id="16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BF8BE487-6A7F-F64A-9B29-BF4B995C73F3}" type="slidenum">
              <a:rPr lang="en-US">
                <a:latin typeface="Verdana" charset="0"/>
              </a:rPr>
              <a:pPr/>
              <a:t>21</a:t>
            </a:fld>
            <a:endParaRPr lang="en-US">
              <a:latin typeface="Verdana" charset="0"/>
            </a:endParaRPr>
          </a:p>
        </p:txBody>
      </p:sp>
      <p:pic>
        <p:nvPicPr>
          <p:cNvPr id="20486" name="Picture 6" descr="&#10;abandoned.jpg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231" y="573128"/>
            <a:ext cx="5718867" cy="5718867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D5D47">
                <a:alpha val="74998"/>
              </a:srgbClr>
            </a:outerShdw>
          </a:effectLst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Almost Everywhere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On the Ground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Climbing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Road Sides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Utility Poles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New Suburban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Abandoned Areas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7631113" y="271463"/>
            <a:ext cx="12969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en-US" sz="1800" b="0" dirty="0">
                <a:solidFill>
                  <a:schemeClr val="tx2"/>
                </a:solidFill>
                <a:latin typeface="Verdana" charset="0"/>
              </a:rPr>
              <a:t>Where it grows</a:t>
            </a:r>
          </a:p>
        </p:txBody>
      </p:sp>
      <p:sp>
        <p:nvSpPr>
          <p:cNvPr id="27657" name="Text Box 4"/>
          <p:cNvSpPr txBox="1">
            <a:spLocks noChangeArrowheads="1"/>
          </p:cNvSpPr>
          <p:nvPr/>
        </p:nvSpPr>
        <p:spPr bwMode="auto">
          <a:xfrm>
            <a:off x="6628953" y="4243225"/>
            <a:ext cx="2319337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Poison ivy takes over quickly after people abandon land and buildings.</a:t>
            </a:r>
          </a:p>
        </p:txBody>
      </p:sp>
      <p:sp>
        <p:nvSpPr>
          <p:cNvPr id="16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B86D58F8-EF5C-9F49-9276-7704A8F59761}" type="slidenum">
              <a:rPr lang="en-US">
                <a:latin typeface="Verdana" charset="0"/>
              </a:rPr>
              <a:pPr/>
              <a:t>22</a:t>
            </a:fld>
            <a:endParaRPr lang="en-US">
              <a:latin typeface="Verdana" charset="0"/>
            </a:endParaRPr>
          </a:p>
        </p:txBody>
      </p:sp>
      <p:sp>
        <p:nvSpPr>
          <p:cNvPr id="28675" name="Rectangle 9"/>
          <p:cNvSpPr>
            <a:spLocks noChangeArrowheads="1"/>
          </p:cNvSpPr>
          <p:nvPr/>
        </p:nvSpPr>
        <p:spPr bwMode="auto">
          <a:xfrm>
            <a:off x="5190718" y="1293813"/>
            <a:ext cx="3953282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470768" y="1471250"/>
            <a:ext cx="3556002" cy="4686300"/>
          </a:xfrm>
        </p:spPr>
        <p:txBody>
          <a:bodyPr/>
          <a:lstStyle/>
          <a:p>
            <a:pPr marL="228600" indent="-2286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2800" dirty="0"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</p:txBody>
      </p:sp>
      <p:pic>
        <p:nvPicPr>
          <p:cNvPr id="5130" name="Picture 10" descr="gasmeter.tif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272" y="671472"/>
            <a:ext cx="4114800" cy="4114800"/>
          </a:xfrm>
          <a:prstGeom prst="rect">
            <a:avLst/>
          </a:prstGeom>
          <a:noFill/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grpSp>
        <p:nvGrpSpPr>
          <p:cNvPr id="28681" name="Group 11"/>
          <p:cNvGrpSpPr>
            <a:grpSpLocks/>
          </p:cNvGrpSpPr>
          <p:nvPr/>
        </p:nvGrpSpPr>
        <p:grpSpPr bwMode="auto">
          <a:xfrm>
            <a:off x="152400" y="4897641"/>
            <a:ext cx="4775200" cy="1411084"/>
            <a:chOff x="280" y="3184"/>
            <a:chExt cx="2010" cy="748"/>
          </a:xfrm>
          <a:solidFill>
            <a:schemeClr val="accent6">
              <a:lumMod val="50000"/>
            </a:schemeClr>
          </a:solidFill>
        </p:grpSpPr>
        <p:sp>
          <p:nvSpPr>
            <p:cNvPr id="5132" name="Freeform 12"/>
            <p:cNvSpPr>
              <a:spLocks/>
            </p:cNvSpPr>
            <p:nvPr/>
          </p:nvSpPr>
          <p:spPr bwMode="auto">
            <a:xfrm>
              <a:off x="280" y="3184"/>
              <a:ext cx="2010" cy="748"/>
            </a:xfrm>
            <a:custGeom>
              <a:avLst/>
              <a:gdLst/>
              <a:ahLst/>
              <a:cxnLst>
                <a:cxn ang="0">
                  <a:pos x="29" y="23"/>
                </a:cxn>
                <a:cxn ang="0">
                  <a:pos x="159" y="0"/>
                </a:cxn>
                <a:cxn ang="0">
                  <a:pos x="270" y="17"/>
                </a:cxn>
                <a:cxn ang="0">
                  <a:pos x="388" y="29"/>
                </a:cxn>
                <a:cxn ang="0">
                  <a:pos x="559" y="5"/>
                </a:cxn>
                <a:cxn ang="0">
                  <a:pos x="783" y="35"/>
                </a:cxn>
                <a:cxn ang="0">
                  <a:pos x="917" y="35"/>
                </a:cxn>
                <a:cxn ang="0">
                  <a:pos x="1194" y="17"/>
                </a:cxn>
                <a:cxn ang="0">
                  <a:pos x="1523" y="35"/>
                </a:cxn>
                <a:cxn ang="0">
                  <a:pos x="1541" y="70"/>
                </a:cxn>
                <a:cxn ang="0">
                  <a:pos x="1529" y="194"/>
                </a:cxn>
                <a:cxn ang="0">
                  <a:pos x="1530" y="317"/>
                </a:cxn>
                <a:cxn ang="0">
                  <a:pos x="1535" y="405"/>
                </a:cxn>
                <a:cxn ang="0">
                  <a:pos x="1523" y="500"/>
                </a:cxn>
                <a:cxn ang="0">
                  <a:pos x="1494" y="676"/>
                </a:cxn>
                <a:cxn ang="0">
                  <a:pos x="1517" y="870"/>
                </a:cxn>
                <a:cxn ang="0">
                  <a:pos x="1511" y="929"/>
                </a:cxn>
                <a:cxn ang="0">
                  <a:pos x="1376" y="917"/>
                </a:cxn>
                <a:cxn ang="0">
                  <a:pos x="1288" y="923"/>
                </a:cxn>
                <a:cxn ang="0">
                  <a:pos x="1253" y="947"/>
                </a:cxn>
                <a:cxn ang="0">
                  <a:pos x="1165" y="923"/>
                </a:cxn>
                <a:cxn ang="0">
                  <a:pos x="1041" y="923"/>
                </a:cxn>
                <a:cxn ang="0">
                  <a:pos x="789" y="935"/>
                </a:cxn>
                <a:cxn ang="0">
                  <a:pos x="436" y="911"/>
                </a:cxn>
                <a:cxn ang="0">
                  <a:pos x="29" y="911"/>
                </a:cxn>
                <a:cxn ang="0">
                  <a:pos x="0" y="705"/>
                </a:cxn>
                <a:cxn ang="0">
                  <a:pos x="41" y="300"/>
                </a:cxn>
                <a:cxn ang="0">
                  <a:pos x="29" y="23"/>
                </a:cxn>
              </a:cxnLst>
              <a:rect l="0" t="0" r="r" b="b"/>
              <a:pathLst>
                <a:path w="1550" h="953">
                  <a:moveTo>
                    <a:pt x="29" y="23"/>
                  </a:moveTo>
                  <a:cubicBezTo>
                    <a:pt x="76" y="16"/>
                    <a:pt x="114" y="7"/>
                    <a:pt x="159" y="0"/>
                  </a:cubicBezTo>
                  <a:cubicBezTo>
                    <a:pt x="200" y="12"/>
                    <a:pt x="217" y="12"/>
                    <a:pt x="270" y="17"/>
                  </a:cubicBezTo>
                  <a:cubicBezTo>
                    <a:pt x="309" y="20"/>
                    <a:pt x="388" y="29"/>
                    <a:pt x="388" y="29"/>
                  </a:cubicBezTo>
                  <a:cubicBezTo>
                    <a:pt x="468" y="24"/>
                    <a:pt x="493" y="21"/>
                    <a:pt x="559" y="5"/>
                  </a:cubicBezTo>
                  <a:cubicBezTo>
                    <a:pt x="661" y="16"/>
                    <a:pt x="692" y="4"/>
                    <a:pt x="783" y="35"/>
                  </a:cubicBezTo>
                  <a:cubicBezTo>
                    <a:pt x="844" y="29"/>
                    <a:pt x="867" y="54"/>
                    <a:pt x="917" y="35"/>
                  </a:cubicBezTo>
                  <a:cubicBezTo>
                    <a:pt x="936" y="27"/>
                    <a:pt x="1194" y="17"/>
                    <a:pt x="1194" y="17"/>
                  </a:cubicBezTo>
                  <a:cubicBezTo>
                    <a:pt x="1376" y="27"/>
                    <a:pt x="1340" y="26"/>
                    <a:pt x="1523" y="35"/>
                  </a:cubicBezTo>
                  <a:cubicBezTo>
                    <a:pt x="1527" y="47"/>
                    <a:pt x="1540" y="56"/>
                    <a:pt x="1541" y="70"/>
                  </a:cubicBezTo>
                  <a:cubicBezTo>
                    <a:pt x="1543" y="114"/>
                    <a:pt x="1535" y="152"/>
                    <a:pt x="1529" y="194"/>
                  </a:cubicBezTo>
                  <a:cubicBezTo>
                    <a:pt x="1534" y="249"/>
                    <a:pt x="1516" y="264"/>
                    <a:pt x="1530" y="317"/>
                  </a:cubicBezTo>
                  <a:cubicBezTo>
                    <a:pt x="1524" y="343"/>
                    <a:pt x="1550" y="383"/>
                    <a:pt x="1535" y="405"/>
                  </a:cubicBezTo>
                  <a:cubicBezTo>
                    <a:pt x="1520" y="449"/>
                    <a:pt x="1532" y="408"/>
                    <a:pt x="1523" y="500"/>
                  </a:cubicBezTo>
                  <a:cubicBezTo>
                    <a:pt x="1517" y="558"/>
                    <a:pt x="1505" y="618"/>
                    <a:pt x="1494" y="676"/>
                  </a:cubicBezTo>
                  <a:cubicBezTo>
                    <a:pt x="1497" y="745"/>
                    <a:pt x="1499" y="804"/>
                    <a:pt x="1517" y="870"/>
                  </a:cubicBezTo>
                  <a:cubicBezTo>
                    <a:pt x="1515" y="889"/>
                    <a:pt x="1529" y="922"/>
                    <a:pt x="1511" y="929"/>
                  </a:cubicBezTo>
                  <a:cubicBezTo>
                    <a:pt x="1468" y="943"/>
                    <a:pt x="1421" y="918"/>
                    <a:pt x="1376" y="917"/>
                  </a:cubicBezTo>
                  <a:cubicBezTo>
                    <a:pt x="1346" y="916"/>
                    <a:pt x="1317" y="921"/>
                    <a:pt x="1288" y="923"/>
                  </a:cubicBezTo>
                  <a:cubicBezTo>
                    <a:pt x="1241" y="938"/>
                    <a:pt x="1300" y="915"/>
                    <a:pt x="1253" y="947"/>
                  </a:cubicBezTo>
                  <a:cubicBezTo>
                    <a:pt x="1242" y="953"/>
                    <a:pt x="1176" y="919"/>
                    <a:pt x="1165" y="923"/>
                  </a:cubicBezTo>
                  <a:cubicBezTo>
                    <a:pt x="1105" y="912"/>
                    <a:pt x="1099" y="938"/>
                    <a:pt x="1041" y="923"/>
                  </a:cubicBezTo>
                  <a:cubicBezTo>
                    <a:pt x="937" y="928"/>
                    <a:pt x="872" y="925"/>
                    <a:pt x="789" y="935"/>
                  </a:cubicBezTo>
                  <a:cubicBezTo>
                    <a:pt x="727" y="925"/>
                    <a:pt x="496" y="923"/>
                    <a:pt x="436" y="911"/>
                  </a:cubicBezTo>
                  <a:cubicBezTo>
                    <a:pt x="284" y="913"/>
                    <a:pt x="180" y="948"/>
                    <a:pt x="29" y="911"/>
                  </a:cubicBezTo>
                  <a:cubicBezTo>
                    <a:pt x="22" y="842"/>
                    <a:pt x="16" y="772"/>
                    <a:pt x="0" y="705"/>
                  </a:cubicBezTo>
                  <a:cubicBezTo>
                    <a:pt x="4" y="605"/>
                    <a:pt x="9" y="376"/>
                    <a:pt x="41" y="300"/>
                  </a:cubicBezTo>
                  <a:cubicBezTo>
                    <a:pt x="38" y="205"/>
                    <a:pt x="29" y="115"/>
                    <a:pt x="29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chemeClr val="tx2">
                    <a:lumMod val="60000"/>
                    <a:lumOff val="40000"/>
                  </a:schemeClr>
                </a:solidFill>
                <a:latin typeface="Times" pitchFamily="-111" charset="0"/>
                <a:ea typeface="+mn-ea"/>
                <a:cs typeface="+mn-cs"/>
              </a:endParaRPr>
            </a:p>
          </p:txBody>
        </p:sp>
        <p:sp>
          <p:nvSpPr>
            <p:cNvPr id="28683" name="Rectangle 13"/>
            <p:cNvSpPr>
              <a:spLocks noChangeArrowheads="1"/>
            </p:cNvSpPr>
            <p:nvPr/>
          </p:nvSpPr>
          <p:spPr bwMode="auto">
            <a:xfrm>
              <a:off x="379" y="3348"/>
              <a:ext cx="1726" cy="4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800" b="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</a:rPr>
                <a:t>This gas meter is surrounded by three types of ivy - one of which will ruin your summer..</a:t>
              </a:r>
            </a:p>
          </p:txBody>
        </p:sp>
      </p:grpSp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23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  <a:p>
            <a:pPr marL="0" indent="0" eaLnBrk="1" hangingPunct="1">
              <a:buNone/>
            </a:pPr>
            <a:endParaRPr lang="en-US" sz="1400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232" y="2226997"/>
            <a:ext cx="3151633" cy="16562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056" y="4178017"/>
            <a:ext cx="2841354" cy="1803012"/>
          </a:xfrm>
          <a:prstGeom prst="rect">
            <a:avLst/>
          </a:prstGeom>
        </p:spPr>
      </p:pic>
      <p:sp>
        <p:nvSpPr>
          <p:cNvPr id="29705" name="Text Box 8"/>
          <p:cNvSpPr txBox="1">
            <a:spLocks noChangeArrowheads="1"/>
          </p:cNvSpPr>
          <p:nvPr/>
        </p:nvSpPr>
        <p:spPr bwMode="auto">
          <a:xfrm>
            <a:off x="164083" y="2331997"/>
            <a:ext cx="258432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149F40"/>
                </a:solidFill>
                <a:latin typeface="Verdana" charset="0"/>
              </a:rPr>
              <a:t>Always 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has leaves in groups of three, the leaves have a wide range of sizes. 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5346994" y="2331997"/>
            <a:ext cx="19434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more than 3, never an extra pair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95047" y="4535936"/>
            <a:ext cx="244495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149F40"/>
                </a:solidFill>
                <a:latin typeface="Verdana" charset="0"/>
              </a:rPr>
              <a:t>Always 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has leaf groups growing alternating left and right.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5346994" y="4535936"/>
            <a:ext cx="19434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leaf groups growing opposite.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37692" y="1200964"/>
            <a:ext cx="2826565" cy="3946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+mn-lt"/>
              </a:rPr>
              <a:t>Always / Never 1</a:t>
            </a:r>
          </a:p>
        </p:txBody>
      </p:sp>
      <p:sp>
        <p:nvSpPr>
          <p:cNvPr id="22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  <p:extLst>
      <p:ext uri="{BB962C8B-B14F-4D97-AF65-F5344CB8AC3E}">
        <p14:creationId xmlns:p14="http://schemas.microsoft.com/office/powerpoint/2010/main" val="168977530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24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  <a:p>
            <a:pPr marL="228600" indent="-228600" eaLnBrk="1" hangingPunct="1"/>
            <a:endParaRPr lang="en-US" sz="1400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81917" y="3829946"/>
            <a:ext cx="19434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thorns of any kind, anywhere.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37692" y="1200964"/>
            <a:ext cx="2826565" cy="3946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+mn-lt"/>
              </a:rPr>
              <a:t>Always / Never 2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57" y="2364154"/>
            <a:ext cx="2368018" cy="123206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353" y="2352106"/>
            <a:ext cx="2082473" cy="124948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5128" y="2377505"/>
            <a:ext cx="1973176" cy="1195022"/>
          </a:xfrm>
          <a:prstGeom prst="rect">
            <a:avLst/>
          </a:prstGeom>
        </p:spPr>
      </p:pic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2913803" y="3836459"/>
            <a:ext cx="194346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neat, even tiny, saw-tooth leaf edges.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5176357" y="3829946"/>
            <a:ext cx="19434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neat, even scalloped leaf edges.</a:t>
            </a:r>
          </a:p>
        </p:txBody>
      </p:sp>
      <p:sp>
        <p:nvSpPr>
          <p:cNvPr id="27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  <p:extLst>
      <p:ext uri="{BB962C8B-B14F-4D97-AF65-F5344CB8AC3E}">
        <p14:creationId xmlns:p14="http://schemas.microsoft.com/office/powerpoint/2010/main" val="2419655777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9411" y="2695921"/>
            <a:ext cx="3151633" cy="1656283"/>
          </a:xfrm>
          <a:prstGeom prst="rect">
            <a:avLst/>
          </a:prstGeom>
        </p:spPr>
      </p:pic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25</a:t>
            </a:fld>
            <a:endParaRPr lang="en-US">
              <a:latin typeface="Verdana" charset="0"/>
            </a:endParaRPr>
          </a:p>
        </p:txBody>
      </p:sp>
      <p:pic>
        <p:nvPicPr>
          <p:cNvPr id="119815" name="Picture 7" descr="with-dollar.jpg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230" y="547077"/>
            <a:ext cx="5260563" cy="6310922"/>
          </a:xfrm>
          <a:prstGeom prst="rect">
            <a:avLst/>
          </a:prstGeom>
          <a:noFill/>
          <a:effectLst>
            <a:outerShdw blurRad="63500" dist="38099" dir="2700000" algn="ctr" rotWithShape="0">
              <a:srgbClr val="5D5D47">
                <a:alpha val="74998"/>
              </a:srgbClr>
            </a:outerShdw>
          </a:effec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7423150" y="1295400"/>
            <a:ext cx="1619250" cy="3073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  <a:p>
            <a:pPr marL="228600" indent="-228600" eaLnBrk="1" hangingPunct="1"/>
            <a:endParaRPr lang="en-US" sz="1400" b="0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9705" name="Text Box 8"/>
          <p:cNvSpPr txBox="1">
            <a:spLocks noChangeArrowheads="1"/>
          </p:cNvSpPr>
          <p:nvPr/>
        </p:nvSpPr>
        <p:spPr bwMode="auto">
          <a:xfrm>
            <a:off x="5856288" y="4429125"/>
            <a:ext cx="3173412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Always has leaves in groups of three; the leaves have a wide range of sizes. </a:t>
            </a:r>
          </a:p>
        </p:txBody>
      </p:sp>
      <p:sp>
        <p:nvSpPr>
          <p:cNvPr id="19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  <p:extLst>
      <p:ext uri="{BB962C8B-B14F-4D97-AF65-F5344CB8AC3E}">
        <p14:creationId xmlns:p14="http://schemas.microsoft.com/office/powerpoint/2010/main" val="1011338704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AFB43E1-6120-E34B-A2DB-605306463123}" type="slidenum">
              <a:rPr lang="en-US">
                <a:latin typeface="Verdana" charset="0"/>
              </a:rPr>
              <a:pPr/>
              <a:t>26</a:t>
            </a:fld>
            <a:endParaRPr lang="en-US">
              <a:latin typeface="Verdana" charset="0"/>
            </a:endParaRPr>
          </a:p>
        </p:txBody>
      </p:sp>
      <p:pic>
        <p:nvPicPr>
          <p:cNvPr id="21520" name="Picture 16" descr="&#10;shiny-not.jpg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641" y="629631"/>
            <a:ext cx="6129175" cy="4086587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7423150" y="1295400"/>
            <a:ext cx="1619250" cy="3073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  <a:p>
            <a:pPr marL="0" indent="0" eaLnBrk="1" hangingPunct="1">
              <a:buNone/>
            </a:pPr>
            <a:endParaRPr lang="en-US" sz="1400" b="0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254000" y="4843583"/>
            <a:ext cx="6786359" cy="143167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Leaves can be shiny </a:t>
            </a:r>
            <a:r>
              <a:rPr lang="en-US" sz="2000" i="1" dirty="0">
                <a:solidFill>
                  <a:srgbClr val="000000"/>
                </a:solidFill>
                <a:latin typeface="Verdana" charset="0"/>
              </a:rPr>
              <a:t>or not shiny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.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Leaves can have notches </a:t>
            </a:r>
            <a:r>
              <a:rPr lang="en-US" sz="2000" i="1" dirty="0">
                <a:solidFill>
                  <a:srgbClr val="000000"/>
                </a:solidFill>
                <a:latin typeface="Verdana" charset="0"/>
              </a:rPr>
              <a:t>or not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.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Times" charset="0"/>
              <a:buNone/>
            </a:pPr>
            <a:r>
              <a:rPr lang="en-US" sz="1400" dirty="0">
                <a:solidFill>
                  <a:srgbClr val="000000"/>
                </a:solidFill>
                <a:latin typeface="Verdana" charset="0"/>
              </a:rPr>
              <a:t>Note that these examples of leaves with and without notches, shiny and not all </a:t>
            </a:r>
            <a:r>
              <a:rPr lang="en-US" sz="1400" i="1" dirty="0">
                <a:solidFill>
                  <a:srgbClr val="000000"/>
                </a:solidFill>
                <a:latin typeface="Verdana" charset="0"/>
              </a:rPr>
              <a:t>are growing on the same plant</a:t>
            </a:r>
            <a:r>
              <a:rPr lang="en-US" sz="1400" dirty="0">
                <a:solidFill>
                  <a:srgbClr val="000000"/>
                </a:solidFill>
                <a:latin typeface="Verdana" charset="0"/>
              </a:rPr>
              <a:t>. Yes, this is a devious, sneaky plant.</a:t>
            </a:r>
            <a:endParaRPr lang="en-US" sz="1800" dirty="0">
              <a:solidFill>
                <a:srgbClr val="000000"/>
              </a:solidFill>
              <a:latin typeface="Verdana" charset="0"/>
            </a:endParaRPr>
          </a:p>
        </p:txBody>
      </p:sp>
      <p:sp>
        <p:nvSpPr>
          <p:cNvPr id="17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7" name="Picture 9" descr="&#10;spring.jpg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871" y="488460"/>
            <a:ext cx="5816397" cy="5816397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D5D47">
                <a:alpha val="74998"/>
              </a:srgbClr>
            </a:outerShdw>
          </a:effec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7423150" y="1295400"/>
            <a:ext cx="1619250" cy="3073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  <a:p>
            <a:pPr marL="228600" indent="-228600" eaLnBrk="1" hangingPunct="1"/>
            <a:endParaRPr lang="en-US" sz="1400" b="0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1753" name="Text Box 4"/>
          <p:cNvSpPr txBox="1">
            <a:spLocks noChangeArrowheads="1"/>
          </p:cNvSpPr>
          <p:nvPr/>
        </p:nvSpPr>
        <p:spPr bwMode="auto">
          <a:xfrm>
            <a:off x="6199919" y="4648932"/>
            <a:ext cx="2420937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Some spring leaves are bright red, </a:t>
            </a:r>
            <a:r>
              <a:rPr lang="en-US" sz="2000" i="1" dirty="0">
                <a:solidFill>
                  <a:srgbClr val="000000"/>
                </a:solidFill>
                <a:latin typeface="Verdana" charset="0"/>
              </a:rPr>
              <a:t>but others are green. </a:t>
            </a:r>
          </a:p>
        </p:txBody>
      </p:sp>
      <p:sp>
        <p:nvSpPr>
          <p:cNvPr id="17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D4927F3C-ED86-9646-AC92-51FC3E4F01C7}" type="slidenum">
              <a:rPr lang="en-US">
                <a:latin typeface="Verdana" charset="0"/>
              </a:rPr>
              <a:pPr/>
              <a:t>28</a:t>
            </a:fld>
            <a:endParaRPr lang="en-US">
              <a:latin typeface="Verdana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7423150" y="1295400"/>
            <a:ext cx="1619250" cy="3073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</a:t>
            </a: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  <a:p>
            <a:pPr marL="228600" indent="-228600" eaLnBrk="1" hangingPunct="1"/>
            <a:endParaRPr lang="en-US" sz="1400" b="0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2777" name="Text Box 4"/>
          <p:cNvSpPr txBox="1">
            <a:spLocks noChangeArrowheads="1"/>
          </p:cNvSpPr>
          <p:nvPr/>
        </p:nvSpPr>
        <p:spPr bwMode="auto">
          <a:xfrm>
            <a:off x="171491" y="4830966"/>
            <a:ext cx="331286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In summer tiny flowers may appear, which are hard to see.</a:t>
            </a:r>
            <a:br>
              <a:rPr lang="en-US" sz="2000" dirty="0">
                <a:solidFill>
                  <a:srgbClr val="000000"/>
                </a:solidFill>
                <a:latin typeface="Verdana" charset="0"/>
              </a:rPr>
            </a:br>
            <a:br>
              <a:rPr lang="en-US" sz="2000" dirty="0">
                <a:solidFill>
                  <a:srgbClr val="000000"/>
                </a:solidFill>
                <a:latin typeface="Verdana" charset="0"/>
              </a:rPr>
            </a:br>
            <a:endParaRPr lang="en-US" sz="2000" dirty="0">
              <a:solidFill>
                <a:srgbClr val="000000"/>
              </a:solidFill>
              <a:latin typeface="Verdan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83" y="1508694"/>
            <a:ext cx="6818867" cy="32391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554253" y="4830966"/>
            <a:ext cx="454118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Flowers turn to green berries which are usually easy to spot; only female plants have flowers and berries!</a:t>
            </a:r>
            <a:br>
              <a:rPr lang="en-US" sz="2000" dirty="0">
                <a:solidFill>
                  <a:srgbClr val="000000"/>
                </a:solidFill>
                <a:latin typeface="Verdana" charset="0"/>
              </a:rPr>
            </a:br>
            <a:br>
              <a:rPr lang="en-US" sz="2000" dirty="0">
                <a:solidFill>
                  <a:srgbClr val="000000"/>
                </a:solidFill>
                <a:latin typeface="Verdana" charset="0"/>
              </a:rPr>
            </a:br>
            <a:endParaRPr lang="en-US" sz="2000" dirty="0">
              <a:solidFill>
                <a:srgbClr val="000000"/>
              </a:solidFill>
              <a:latin typeface="Verdana" charset="0"/>
            </a:endParaRPr>
          </a:p>
        </p:txBody>
      </p:sp>
      <p:sp>
        <p:nvSpPr>
          <p:cNvPr id="20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A986836-E156-7B4E-A294-A8BF50CAE439}" type="slidenum">
              <a:rPr lang="en-US">
                <a:latin typeface="Verdana" charset="0"/>
              </a:rPr>
              <a:pPr/>
              <a:t>29</a:t>
            </a:fld>
            <a:endParaRPr lang="en-US">
              <a:latin typeface="Verdana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7423150" y="1295400"/>
            <a:ext cx="1619250" cy="3073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  <a:p>
            <a:pPr marL="228600" indent="-228600" eaLnBrk="1" hangingPunct="1"/>
            <a:endParaRPr lang="en-US" sz="1400" b="0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3800" name="Text Box 4"/>
          <p:cNvSpPr txBox="1">
            <a:spLocks noChangeArrowheads="1"/>
          </p:cNvSpPr>
          <p:nvPr/>
        </p:nvSpPr>
        <p:spPr bwMode="auto">
          <a:xfrm>
            <a:off x="5856045" y="4492299"/>
            <a:ext cx="2994878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Fall poison ivy can have pretty fall colors;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Often the first plant to turn.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686" y="651282"/>
            <a:ext cx="5467513" cy="5467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9B2247D9-79B6-4947-8ED1-418924382BAB}" type="slidenum">
              <a:rPr lang="en-US">
                <a:latin typeface="Verdana" charset="0"/>
              </a:rPr>
              <a:pPr/>
              <a:t>3</a:t>
            </a:fld>
            <a:endParaRPr lang="en-US">
              <a:latin typeface="Verdana" charset="0"/>
            </a:endParaRP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5586413" y="1293813"/>
            <a:ext cx="35575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5586413" y="0"/>
            <a:ext cx="35575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7051" name="Picture 11" descr=" leg-1.jpg 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9490" y="3553843"/>
            <a:ext cx="4514850" cy="2443162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9463" name="Text Box 10"/>
          <p:cNvSpPr txBox="1">
            <a:spLocks noChangeArrowheads="1"/>
          </p:cNvSpPr>
          <p:nvPr/>
        </p:nvSpPr>
        <p:spPr bwMode="auto">
          <a:xfrm>
            <a:off x="5702300" y="1474788"/>
            <a:ext cx="3128963" cy="526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2000" b="0" dirty="0">
                <a:solidFill>
                  <a:srgbClr val="000000"/>
                </a:solidFill>
                <a:latin typeface="Verdana" charset="0"/>
              </a:rPr>
              <a:t>Few people agree on much of anything about these 5 plants.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2000" b="0" dirty="0">
                <a:solidFill>
                  <a:srgbClr val="000000"/>
                </a:solidFill>
                <a:latin typeface="Verdana" charset="0"/>
              </a:rPr>
              <a:t>From what they look like, to where they grow, to how to treat the rash, talking about these plants can be like talking about religion or politics.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2000" b="0" dirty="0">
                <a:solidFill>
                  <a:srgbClr val="000000"/>
                </a:solidFill>
                <a:latin typeface="Verdana" charset="0"/>
              </a:rPr>
              <a:t>All the information in this presentation is based on my observation and the various books on the subject.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en-US" sz="2000" b="0" dirty="0">
              <a:solidFill>
                <a:srgbClr val="000000"/>
              </a:solidFill>
              <a:latin typeface="Verdana" charset="0"/>
            </a:endParaRPr>
          </a:p>
        </p:txBody>
      </p:sp>
      <p:pic>
        <p:nvPicPr>
          <p:cNvPr id="87049" name="Picture 9" descr="&#10;m-shiny-1.jpg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062" y="832989"/>
            <a:ext cx="2844800" cy="2935288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9" name="Rectangle 8"/>
          <p:cNvSpPr txBox="1">
            <a:spLocks noChangeArrowheads="1"/>
          </p:cNvSpPr>
          <p:nvPr/>
        </p:nvSpPr>
        <p:spPr bwMode="auto">
          <a:xfrm>
            <a:off x="5731282" y="536331"/>
            <a:ext cx="2461846" cy="473157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dirty="0"/>
              <a:t>A Disclaimer:</a:t>
            </a:r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6B9B773B-F10A-0749-B276-584CF463087D}" type="slidenum">
              <a:rPr lang="en-US">
                <a:latin typeface="Verdana" charset="0"/>
              </a:rPr>
              <a:pPr/>
              <a:t>30</a:t>
            </a:fld>
            <a:endParaRPr lang="en-US">
              <a:latin typeface="Verdana" charset="0"/>
            </a:endParaRPr>
          </a:p>
        </p:txBody>
      </p:sp>
      <p:pic>
        <p:nvPicPr>
          <p:cNvPr id="26630" name="Picture 6" descr="winter-vines.jpg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538" y="612205"/>
            <a:ext cx="5764473" cy="4612421"/>
          </a:xfrm>
          <a:prstGeom prst="rect">
            <a:avLst/>
          </a:prstGeom>
          <a:noFill/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7423150" y="1295400"/>
            <a:ext cx="1619250" cy="3073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  <a:p>
            <a:pPr marL="228600" indent="-228600" eaLnBrk="1" hangingPunct="1"/>
            <a:endParaRPr lang="en-US" sz="1400" b="0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4825" name="Text Box 4"/>
          <p:cNvSpPr txBox="1">
            <a:spLocks noChangeArrowheads="1"/>
          </p:cNvSpPr>
          <p:nvPr/>
        </p:nvSpPr>
        <p:spPr bwMode="auto">
          <a:xfrm>
            <a:off x="173201" y="5312589"/>
            <a:ext cx="8405812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In winter thick vines can have a hairy look, thinner vines are smooth. The winter sap still contains the </a:t>
            </a:r>
            <a:r>
              <a:rPr lang="en-US" sz="2000" dirty="0" err="1">
                <a:solidFill>
                  <a:srgbClr val="000000"/>
                </a:solidFill>
                <a:latin typeface="Verdana" charset="0"/>
              </a:rPr>
              <a:t>urushiol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 oil that causes the rash.</a:t>
            </a:r>
          </a:p>
        </p:txBody>
      </p:sp>
      <p:sp>
        <p:nvSpPr>
          <p:cNvPr id="17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9DBEFCBE-85EF-AA4A-BCE6-23845DF4E6AC}" type="slidenum">
              <a:rPr lang="en-US">
                <a:latin typeface="Verdana" charset="0"/>
              </a:rPr>
              <a:pPr/>
              <a:t>31</a:t>
            </a:fld>
            <a:endParaRPr lang="en-US">
              <a:latin typeface="Verdana" charset="0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4784197" y="1536226"/>
            <a:ext cx="2327804" cy="364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Ground vines in winter are almost impossible to recognize.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 typeface="Times" charset="0"/>
              <a:buNone/>
            </a:pPr>
            <a:r>
              <a:rPr lang="en-US" sz="1400" dirty="0">
                <a:solidFill>
                  <a:srgbClr val="000000"/>
                </a:solidFill>
                <a:latin typeface="Verdana" charset="0"/>
              </a:rPr>
              <a:t>This poison ivy patch was identified only from visits during the summer.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 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endParaRPr lang="en-US" sz="2000" dirty="0">
              <a:solidFill>
                <a:srgbClr val="000000"/>
              </a:solidFill>
              <a:latin typeface="Verdana" charset="0"/>
            </a:endParaRPr>
          </a:p>
        </p:txBody>
      </p:sp>
      <p:pic>
        <p:nvPicPr>
          <p:cNvPr id="25606" name="Picture 6" descr="winter-stalks.jpg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9232" y="560999"/>
            <a:ext cx="3790462" cy="5693600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D5D47">
                <a:alpha val="74998"/>
              </a:srgbClr>
            </a:outerShdw>
          </a:effec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7423150" y="1295400"/>
            <a:ext cx="1619250" cy="3073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  <a:p>
            <a:pPr marL="228600" indent="-228600" eaLnBrk="1" hangingPunct="1"/>
            <a:endParaRPr lang="en-US" sz="1400" b="0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7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BC114A31-11F3-D94C-8934-72DB548E7062}" type="slidenum">
              <a:rPr lang="en-US">
                <a:latin typeface="Verdana" charset="0"/>
              </a:rPr>
              <a:pPr/>
              <a:t>32</a:t>
            </a:fld>
            <a:endParaRPr lang="en-US">
              <a:latin typeface="Verdana" charset="0"/>
            </a:endParaRPr>
          </a:p>
        </p:txBody>
      </p:sp>
      <p:pic>
        <p:nvPicPr>
          <p:cNvPr id="27654" name="Picture 6" descr="creeper.jpg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4052"/>
            <a:ext cx="4443413" cy="5330825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D5D47">
                <a:alpha val="74998"/>
              </a:srgbClr>
            </a:outerShdw>
          </a:effectLst>
        </p:spPr>
      </p:pic>
      <p:sp>
        <p:nvSpPr>
          <p:cNvPr id="36873" name="Text Box 4"/>
          <p:cNvSpPr txBox="1">
            <a:spLocks noChangeArrowheads="1"/>
          </p:cNvSpPr>
          <p:nvPr/>
        </p:nvSpPr>
        <p:spPr bwMode="auto">
          <a:xfrm>
            <a:off x="4011900" y="1814840"/>
            <a:ext cx="2618154" cy="3238323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Virginia Creeper is commonly mistaken for poison ivy.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Creeper has leaves in groups of 5, poison ivy has leaves in groups of 3.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Times" charset="0"/>
              <a:buNone/>
            </a:pPr>
            <a:r>
              <a:rPr lang="en-US" sz="1400" dirty="0">
                <a:solidFill>
                  <a:srgbClr val="000000"/>
                </a:solidFill>
                <a:latin typeface="Verdana" charset="0"/>
              </a:rPr>
              <a:t>Both plants often grow side by side.</a:t>
            </a:r>
            <a:endParaRPr lang="en-US" sz="1800" dirty="0">
              <a:solidFill>
                <a:srgbClr val="000000"/>
              </a:solidFill>
              <a:latin typeface="Verdana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0638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0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7423150" y="1292225"/>
            <a:ext cx="1619250" cy="3073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  <a:p>
            <a:pPr marL="0" indent="0" eaLnBrk="1" hangingPunct="1">
              <a:buNone/>
            </a:pPr>
            <a:endParaRPr lang="en-US" sz="1400" b="0" dirty="0">
              <a:solidFill>
                <a:srgbClr val="FF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7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D2CD833-CF76-E141-A8A0-26CE35CF9C1B}" type="slidenum">
              <a:rPr lang="en-US">
                <a:latin typeface="Verdana" charset="0"/>
              </a:rPr>
              <a:pPr/>
              <a:t>33</a:t>
            </a:fld>
            <a:endParaRPr lang="en-US">
              <a:latin typeface="Verdana" charset="0"/>
            </a:endParaRPr>
          </a:p>
        </p:txBody>
      </p:sp>
      <p:pic>
        <p:nvPicPr>
          <p:cNvPr id="28678" name="Picture 6" descr="blackberry.jpg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948" y="578310"/>
            <a:ext cx="4853639" cy="5824078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D5D47">
                <a:alpha val="74998"/>
              </a:srgbClr>
            </a:outerShdw>
          </a:effectLst>
        </p:spPr>
      </p:pic>
      <p:sp>
        <p:nvSpPr>
          <p:cNvPr id="37897" name="Text Box 4"/>
          <p:cNvSpPr txBox="1">
            <a:spLocks noChangeArrowheads="1"/>
          </p:cNvSpPr>
          <p:nvPr/>
        </p:nvSpPr>
        <p:spPr bwMode="auto">
          <a:xfrm>
            <a:off x="4695744" y="2585387"/>
            <a:ext cx="1849640" cy="312085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Font typeface="Times" charset="0"/>
              <a:buNone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Blackberry - when it </a:t>
            </a:r>
            <a:r>
              <a:rPr lang="en-US" sz="1800" dirty="0" err="1">
                <a:solidFill>
                  <a:srgbClr val="000000"/>
                </a:solidFill>
                <a:latin typeface="Verdana" charset="0"/>
              </a:rPr>
              <a:t>doesn</a:t>
            </a:r>
            <a:r>
              <a:rPr lang="ja-JP" altLang="en-US" sz="1800" dirty="0">
                <a:solidFill>
                  <a:srgbClr val="000000"/>
                </a:solidFill>
                <a:latin typeface="Verdana" charset="0"/>
              </a:rPr>
              <a:t>’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t have berries - looks like poison ivy.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 typeface="Times" charset="0"/>
              <a:buNone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But it has thorns and </a:t>
            </a:r>
            <a:r>
              <a:rPr lang="en-US" sz="1800" dirty="0" err="1">
                <a:solidFill>
                  <a:srgbClr val="000000"/>
                </a:solidFill>
                <a:latin typeface="Verdana" charset="0"/>
              </a:rPr>
              <a:t>sawtooth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leaves - which poison ivy never has.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0638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0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7423150" y="1292225"/>
            <a:ext cx="1619250" cy="3073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  <a:p>
            <a:pPr marL="228600" indent="-228600" eaLnBrk="1" hangingPunct="1"/>
            <a:endParaRPr lang="en-US" sz="1400" b="0" dirty="0">
              <a:solidFill>
                <a:srgbClr val="FF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D2CD833-CF76-E141-A8A0-26CE35CF9C1B}" type="slidenum">
              <a:rPr lang="en-US">
                <a:latin typeface="Verdana" charset="0"/>
              </a:rPr>
              <a:pPr/>
              <a:t>34</a:t>
            </a:fld>
            <a:endParaRPr lang="en-US">
              <a:latin typeface="Verdana" charset="0"/>
            </a:endParaRPr>
          </a:p>
        </p:txBody>
      </p:sp>
      <p:sp>
        <p:nvSpPr>
          <p:cNvPr id="37897" name="Text Box 4"/>
          <p:cNvSpPr txBox="1">
            <a:spLocks noChangeArrowheads="1"/>
          </p:cNvSpPr>
          <p:nvPr/>
        </p:nvSpPr>
        <p:spPr bwMode="auto">
          <a:xfrm>
            <a:off x="4278923" y="1686618"/>
            <a:ext cx="1849640" cy="230832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Poison ivy “explodes: at the top of a tree, looking for the next place to climb.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0638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0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7423150" y="1292225"/>
            <a:ext cx="1720850" cy="347516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</p:txBody>
      </p:sp>
      <p:pic>
        <p:nvPicPr>
          <p:cNvPr id="2" name="Picture 1" descr="04-14-06-1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210" y="633044"/>
            <a:ext cx="3791764" cy="56876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  <p:extLst>
      <p:ext uri="{BB962C8B-B14F-4D97-AF65-F5344CB8AC3E}">
        <p14:creationId xmlns:p14="http://schemas.microsoft.com/office/powerpoint/2010/main" val="2853640767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D2CD833-CF76-E141-A8A0-26CE35CF9C1B}" type="slidenum">
              <a:rPr lang="en-US">
                <a:latin typeface="Verdana" charset="0"/>
              </a:rPr>
              <a:pPr/>
              <a:t>35</a:t>
            </a:fld>
            <a:endParaRPr lang="en-US">
              <a:latin typeface="Verdana" charset="0"/>
            </a:endParaRPr>
          </a:p>
        </p:txBody>
      </p:sp>
      <p:sp>
        <p:nvSpPr>
          <p:cNvPr id="37897" name="Text Box 4"/>
          <p:cNvSpPr txBox="1">
            <a:spLocks noChangeArrowheads="1"/>
          </p:cNvSpPr>
          <p:nvPr/>
        </p:nvSpPr>
        <p:spPr bwMode="auto">
          <a:xfrm>
            <a:off x="4324513" y="1829900"/>
            <a:ext cx="1849640" cy="244682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Thick vine.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Some have reached 6 inches in diameter, and over a hundred feet tall.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0638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0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7423150" y="1292225"/>
            <a:ext cx="1720850" cy="347516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</p:txBody>
      </p:sp>
      <p:pic>
        <p:nvPicPr>
          <p:cNvPr id="3" name="Picture 2" descr="5-19-11-3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722" y="847969"/>
            <a:ext cx="3568157" cy="53522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  <p:extLst>
      <p:ext uri="{BB962C8B-B14F-4D97-AF65-F5344CB8AC3E}">
        <p14:creationId xmlns:p14="http://schemas.microsoft.com/office/powerpoint/2010/main" val="540159558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D2CD833-CF76-E141-A8A0-26CE35CF9C1B}" type="slidenum">
              <a:rPr lang="en-US">
                <a:latin typeface="Verdana" charset="0"/>
              </a:rPr>
              <a:pPr/>
              <a:t>36</a:t>
            </a:fld>
            <a:endParaRPr lang="en-US">
              <a:latin typeface="Verdana" charset="0"/>
            </a:endParaRPr>
          </a:p>
        </p:txBody>
      </p:sp>
      <p:sp>
        <p:nvSpPr>
          <p:cNvPr id="37897" name="Text Box 4"/>
          <p:cNvSpPr txBox="1">
            <a:spLocks noChangeArrowheads="1"/>
          </p:cNvSpPr>
          <p:nvPr/>
        </p:nvSpPr>
        <p:spPr bwMode="auto">
          <a:xfrm>
            <a:off x="182358" y="4903951"/>
            <a:ext cx="5894103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Taking over sound barrier on highway.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0638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0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7423150" y="1292225"/>
            <a:ext cx="1720850" cy="347516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</p:txBody>
      </p:sp>
      <p:pic>
        <p:nvPicPr>
          <p:cNvPr id="2" name="Picture 1" descr="06-12-07-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770" y="697197"/>
            <a:ext cx="7189577" cy="40441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  <p:extLst>
      <p:ext uri="{BB962C8B-B14F-4D97-AF65-F5344CB8AC3E}">
        <p14:creationId xmlns:p14="http://schemas.microsoft.com/office/powerpoint/2010/main" val="3790509243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D2CD833-CF76-E141-A8A0-26CE35CF9C1B}" type="slidenum">
              <a:rPr lang="en-US">
                <a:latin typeface="Verdana" charset="0"/>
              </a:rPr>
              <a:pPr/>
              <a:t>37</a:t>
            </a:fld>
            <a:endParaRPr lang="en-US">
              <a:latin typeface="Verdana" charset="0"/>
            </a:endParaRPr>
          </a:p>
        </p:txBody>
      </p:sp>
      <p:sp>
        <p:nvSpPr>
          <p:cNvPr id="37897" name="Text Box 4"/>
          <p:cNvSpPr txBox="1">
            <a:spLocks noChangeArrowheads="1"/>
          </p:cNvSpPr>
          <p:nvPr/>
        </p:nvSpPr>
        <p:spPr bwMode="auto">
          <a:xfrm>
            <a:off x="4858564" y="1986208"/>
            <a:ext cx="1432820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Utility pole by the roadside.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0638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0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7423150" y="1292225"/>
            <a:ext cx="1720850" cy="347516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</p:txBody>
      </p:sp>
      <p:pic>
        <p:nvPicPr>
          <p:cNvPr id="3" name="Picture 2" descr="06-17-07-1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052" y="580944"/>
            <a:ext cx="3823769" cy="55889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  <p:extLst>
      <p:ext uri="{BB962C8B-B14F-4D97-AF65-F5344CB8AC3E}">
        <p14:creationId xmlns:p14="http://schemas.microsoft.com/office/powerpoint/2010/main" val="219086210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D2CD833-CF76-E141-A8A0-26CE35CF9C1B}" type="slidenum">
              <a:rPr lang="en-US">
                <a:latin typeface="Verdana" charset="0"/>
              </a:rPr>
              <a:pPr/>
              <a:t>38</a:t>
            </a:fld>
            <a:endParaRPr lang="en-US">
              <a:latin typeface="Verdana" charset="0"/>
            </a:endParaRPr>
          </a:p>
        </p:txBody>
      </p:sp>
      <p:sp>
        <p:nvSpPr>
          <p:cNvPr id="37897" name="Text Box 4"/>
          <p:cNvSpPr txBox="1">
            <a:spLocks noChangeArrowheads="1"/>
          </p:cNvSpPr>
          <p:nvPr/>
        </p:nvSpPr>
        <p:spPr bwMode="auto">
          <a:xfrm>
            <a:off x="286563" y="5340311"/>
            <a:ext cx="6656103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50 yard band of poison ivy at ocean edge.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0638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0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7423150" y="1292225"/>
            <a:ext cx="1720850" cy="347516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</p:txBody>
      </p:sp>
      <p:pic>
        <p:nvPicPr>
          <p:cNvPr id="2" name="Picture 1" descr="8-8-10-6-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404" y="780235"/>
            <a:ext cx="6680851" cy="44539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  <p:extLst>
      <p:ext uri="{BB962C8B-B14F-4D97-AF65-F5344CB8AC3E}">
        <p14:creationId xmlns:p14="http://schemas.microsoft.com/office/powerpoint/2010/main" val="4242464683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D2CD833-CF76-E141-A8A0-26CE35CF9C1B}" type="slidenum">
              <a:rPr lang="en-US">
                <a:latin typeface="Verdana" charset="0"/>
              </a:rPr>
              <a:pPr/>
              <a:t>39</a:t>
            </a:fld>
            <a:endParaRPr lang="en-US">
              <a:latin typeface="Verdana" charset="0"/>
            </a:endParaRPr>
          </a:p>
        </p:txBody>
      </p:sp>
      <p:sp>
        <p:nvSpPr>
          <p:cNvPr id="37897" name="Text Box 4"/>
          <p:cNvSpPr txBox="1">
            <a:spLocks noChangeArrowheads="1"/>
          </p:cNvSpPr>
          <p:nvPr/>
        </p:nvSpPr>
        <p:spPr bwMode="auto">
          <a:xfrm>
            <a:off x="214922" y="5327285"/>
            <a:ext cx="6656103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Common urban infestation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0638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0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7423150" y="1292225"/>
            <a:ext cx="1720850" cy="347516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</p:txBody>
      </p:sp>
      <p:pic>
        <p:nvPicPr>
          <p:cNvPr id="3" name="Picture 2" descr="IMG_262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64" y="582246"/>
            <a:ext cx="6205414" cy="46540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  <p:extLst>
      <p:ext uri="{BB962C8B-B14F-4D97-AF65-F5344CB8AC3E}">
        <p14:creationId xmlns:p14="http://schemas.microsoft.com/office/powerpoint/2010/main" val="264197901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6" descr="&#10;shiny-not.jpg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178" y="1712872"/>
            <a:ext cx="2882995" cy="1922218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843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8439BD67-9B30-894C-8D04-D09228F4FE04}" type="slidenum">
              <a:rPr lang="en-US">
                <a:latin typeface="Verdana" charset="0"/>
              </a:rPr>
              <a:pPr/>
              <a:t>4</a:t>
            </a:fld>
            <a:endParaRPr lang="en-US">
              <a:latin typeface="Verdana" charset="0"/>
            </a:endParaRPr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5586413" y="1293813"/>
            <a:ext cx="35575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5586413" y="0"/>
            <a:ext cx="35575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698718" y="1447800"/>
            <a:ext cx="3302000" cy="4953000"/>
          </a:xfrm>
        </p:spPr>
        <p:txBody>
          <a:bodyPr/>
          <a:lstStyle/>
          <a:p>
            <a:pPr marL="228600" indent="-228600" eaLnBrk="1" hangingPunct="1"/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Where they grow</a:t>
            </a:r>
          </a:p>
          <a:p>
            <a:pPr marL="228600" indent="-228600" eaLnBrk="1" hangingPunct="1"/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How to recognize them</a:t>
            </a:r>
          </a:p>
          <a:p>
            <a:pPr marL="228600" indent="-228600" eaLnBrk="1" hangingPunct="1"/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How to get rid of the plants</a:t>
            </a:r>
          </a:p>
          <a:p>
            <a:pPr marL="228600" indent="-228600" eaLnBrk="1" hangingPunct="1"/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How people get it the rash</a:t>
            </a:r>
          </a:p>
          <a:p>
            <a:pPr marL="228600" indent="-228600" eaLnBrk="1" hangingPunct="1"/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What about immunity?</a:t>
            </a:r>
          </a:p>
          <a:p>
            <a:pPr marL="228600" indent="-228600" eaLnBrk="1" hangingPunct="1"/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What does the rash look like?</a:t>
            </a:r>
          </a:p>
          <a:p>
            <a:pPr marL="228600" indent="-228600" eaLnBrk="1" hangingPunct="1"/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If you have touched it</a:t>
            </a:r>
          </a:p>
          <a:p>
            <a:pPr marL="228600" indent="-228600" eaLnBrk="1" hangingPunct="1"/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If you have the rash</a:t>
            </a:r>
          </a:p>
        </p:txBody>
      </p:sp>
      <p:pic>
        <p:nvPicPr>
          <p:cNvPr id="8" name="Picture 7" descr="EAST-PO+PI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4462" y="2728871"/>
            <a:ext cx="3983182" cy="26465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2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4893" y="2566051"/>
            <a:ext cx="2216326" cy="195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pic>
        <p:nvPicPr>
          <p:cNvPr id="2" name="Picture 1" descr="6-5-13-97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1251" y="4240374"/>
            <a:ext cx="2330288" cy="19923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5770359" y="573128"/>
            <a:ext cx="1960360" cy="560103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dirty="0"/>
              <a:t>Outline:</a:t>
            </a:r>
          </a:p>
        </p:txBody>
      </p:sp>
    </p:spTree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D2CD833-CF76-E141-A8A0-26CE35CF9C1B}" type="slidenum">
              <a:rPr lang="en-US">
                <a:latin typeface="Verdana" charset="0"/>
              </a:rPr>
              <a:pPr/>
              <a:t>40</a:t>
            </a:fld>
            <a:endParaRPr lang="en-US">
              <a:latin typeface="Verdana" charset="0"/>
            </a:endParaRPr>
          </a:p>
        </p:txBody>
      </p:sp>
      <p:sp>
        <p:nvSpPr>
          <p:cNvPr id="37897" name="Text Box 4"/>
          <p:cNvSpPr txBox="1">
            <a:spLocks noChangeArrowheads="1"/>
          </p:cNvSpPr>
          <p:nvPr/>
        </p:nvSpPr>
        <p:spPr bwMode="auto">
          <a:xfrm>
            <a:off x="260511" y="5164464"/>
            <a:ext cx="6656103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Growing on wall of apartment building.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0638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0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7423150" y="1292225"/>
            <a:ext cx="1720850" cy="347516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</p:txBody>
      </p:sp>
      <p:pic>
        <p:nvPicPr>
          <p:cNvPr id="2" name="Picture 1" descr="8-14-10-1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891" y="610901"/>
            <a:ext cx="6713417" cy="4475611"/>
          </a:xfrm>
          <a:prstGeom prst="rect">
            <a:avLst/>
          </a:prstGeom>
        </p:spPr>
      </p:pic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  <p:extLst>
      <p:ext uri="{BB962C8B-B14F-4D97-AF65-F5344CB8AC3E}">
        <p14:creationId xmlns:p14="http://schemas.microsoft.com/office/powerpoint/2010/main" val="3027936862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D2CD833-CF76-E141-A8A0-26CE35CF9C1B}" type="slidenum">
              <a:rPr lang="en-US">
                <a:latin typeface="Verdana" charset="0"/>
              </a:rPr>
              <a:pPr/>
              <a:t>41</a:t>
            </a:fld>
            <a:endParaRPr lang="en-US">
              <a:latin typeface="Verdana" charset="0"/>
            </a:endParaRPr>
          </a:p>
        </p:txBody>
      </p:sp>
      <p:sp>
        <p:nvSpPr>
          <p:cNvPr id="37897" name="Text Box 4"/>
          <p:cNvSpPr txBox="1">
            <a:spLocks noChangeArrowheads="1"/>
          </p:cNvSpPr>
          <p:nvPr/>
        </p:nvSpPr>
        <p:spPr bwMode="auto">
          <a:xfrm>
            <a:off x="169332" y="5092823"/>
            <a:ext cx="6082977" cy="6463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Utility pole and surrounding area overcome with poison ivy.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0638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0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7423150" y="1292225"/>
            <a:ext cx="1720850" cy="347516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</p:txBody>
      </p:sp>
      <p:pic>
        <p:nvPicPr>
          <p:cNvPr id="3" name="Picture 2" descr="9-1-2012-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250" y="630441"/>
            <a:ext cx="6566876" cy="4377917"/>
          </a:xfrm>
          <a:prstGeom prst="rect">
            <a:avLst/>
          </a:prstGeom>
        </p:spPr>
      </p:pic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  <p:extLst>
      <p:ext uri="{BB962C8B-B14F-4D97-AF65-F5344CB8AC3E}">
        <p14:creationId xmlns:p14="http://schemas.microsoft.com/office/powerpoint/2010/main" val="913365164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D2CD833-CF76-E141-A8A0-26CE35CF9C1B}" type="slidenum">
              <a:rPr lang="en-US">
                <a:latin typeface="Verdana" charset="0"/>
              </a:rPr>
              <a:pPr/>
              <a:t>42</a:t>
            </a:fld>
            <a:endParaRPr lang="en-US">
              <a:latin typeface="Verdana" charset="0"/>
            </a:endParaRPr>
          </a:p>
        </p:txBody>
      </p:sp>
      <p:sp>
        <p:nvSpPr>
          <p:cNvPr id="37897" name="Text Box 4"/>
          <p:cNvSpPr txBox="1">
            <a:spLocks noChangeArrowheads="1"/>
          </p:cNvSpPr>
          <p:nvPr/>
        </p:nvSpPr>
        <p:spPr bwMode="auto">
          <a:xfrm>
            <a:off x="338665" y="5073285"/>
            <a:ext cx="608297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Barn consumed with poison ivy.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402513" y="1290638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402513" y="0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7423150" y="1292225"/>
            <a:ext cx="1720850" cy="347516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Three leaves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Notched? Shiny?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Spring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Summer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Fall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Winter</a:t>
            </a:r>
          </a:p>
          <a:p>
            <a:pPr marL="228600" indent="-228600" eaLnBrk="1" hangingPunct="1"/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What is NOT poison ivy</a:t>
            </a:r>
          </a:p>
          <a:p>
            <a:pPr marL="228600" indent="-228600" eaLnBrk="1" hangingPunct="1"/>
            <a:r>
              <a:rPr lang="en-US" sz="14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Great Infestations</a:t>
            </a:r>
          </a:p>
        </p:txBody>
      </p:sp>
      <p:pic>
        <p:nvPicPr>
          <p:cNvPr id="2" name="Picture 1" descr="10-28-07-2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84" y="584850"/>
            <a:ext cx="6654800" cy="44365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39078" y="49274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Eastern</a:t>
            </a:r>
            <a:r>
              <a:rPr lang="en-US" sz="2000" dirty="0"/>
              <a:t> Poison Ivy</a:t>
            </a:r>
          </a:p>
        </p:txBody>
      </p:sp>
    </p:spTree>
    <p:extLst>
      <p:ext uri="{BB962C8B-B14F-4D97-AF65-F5344CB8AC3E}">
        <p14:creationId xmlns:p14="http://schemas.microsoft.com/office/powerpoint/2010/main" val="2042542501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173871" y="6400800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43</a:t>
            </a:fld>
            <a:endParaRPr lang="en-US" dirty="0">
              <a:latin typeface="Verdana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58610" y="49265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Western </a:t>
            </a:r>
            <a:r>
              <a:rPr lang="en-US" sz="2000" dirty="0"/>
              <a:t>Poison Ivy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48515" y="390433"/>
            <a:ext cx="3454400" cy="2616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tx2"/>
                </a:solidFill>
                <a:latin typeface="+mn-lt"/>
              </a:rPr>
              <a:t>Toxicodendron</a:t>
            </a:r>
            <a:r>
              <a:rPr lang="en-US" sz="11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+mn-lt"/>
              </a:rPr>
              <a:t>rydbergii</a:t>
            </a:r>
            <a:endParaRPr lang="en-US" sz="11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29282" y="797170"/>
            <a:ext cx="361461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The  nasty little brother.</a:t>
            </a: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Near water or moisture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Berries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Versus Holly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642" y="1438032"/>
            <a:ext cx="7125025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In the east, you can’t separate Western from Eastern poison ivy: </a:t>
            </a:r>
            <a:r>
              <a:rPr lang="en-US" sz="1800" i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they look the same and grow together.</a:t>
            </a:r>
          </a:p>
        </p:txBody>
      </p:sp>
      <p:pic>
        <p:nvPicPr>
          <p:cNvPr id="25" name="Picture 24" descr="6-5-13-14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9631" y="4715281"/>
            <a:ext cx="1502865" cy="1581963"/>
          </a:xfrm>
          <a:prstGeom prst="rect">
            <a:avLst/>
          </a:prstGeom>
          <a:ln w="38100" cmpd="sng">
            <a:solidFill>
              <a:srgbClr val="FFFFFF"/>
            </a:solidFill>
          </a:ln>
        </p:spPr>
      </p:pic>
      <p:sp>
        <p:nvSpPr>
          <p:cNvPr id="26" name="TextBox 25"/>
          <p:cNvSpPr txBox="1"/>
          <p:nvPr/>
        </p:nvSpPr>
        <p:spPr>
          <a:xfrm>
            <a:off x="540564" y="5244122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FF6600"/>
                </a:solidFill>
                <a:latin typeface="+mn-lt"/>
              </a:rPr>
              <a:t>Small</a:t>
            </a:r>
            <a:br>
              <a:rPr lang="en-US" sz="2000" dirty="0">
                <a:solidFill>
                  <a:srgbClr val="FF6600"/>
                </a:solidFill>
                <a:latin typeface="+mn-lt"/>
              </a:rPr>
            </a:br>
            <a:r>
              <a:rPr lang="en-US" sz="2000" dirty="0">
                <a:solidFill>
                  <a:srgbClr val="FF6600"/>
                </a:solidFill>
                <a:latin typeface="+mn-lt"/>
              </a:rPr>
              <a:t>Shrub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3785" y="5244122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6600"/>
                </a:solidFill>
                <a:latin typeface="+mn-lt"/>
              </a:rPr>
              <a:t>Ground</a:t>
            </a:r>
            <a:br>
              <a:rPr lang="en-US" sz="2000" dirty="0">
                <a:solidFill>
                  <a:srgbClr val="FF6600"/>
                </a:solidFill>
                <a:latin typeface="+mn-lt"/>
              </a:rPr>
            </a:br>
            <a:r>
              <a:rPr lang="en-US" sz="2000" dirty="0">
                <a:solidFill>
                  <a:srgbClr val="FF6600"/>
                </a:solidFill>
                <a:latin typeface="+mn-lt"/>
              </a:rPr>
              <a:t>Vine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6080" y="4721794"/>
            <a:ext cx="1577078" cy="1577078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71642" y="2417559"/>
            <a:ext cx="2355035" cy="175432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But in the west, where only Western grows, the main feature: </a:t>
            </a:r>
            <a:r>
              <a:rPr lang="en-US" sz="1800" i="1" dirty="0">
                <a:solidFill>
                  <a:srgbClr val="FF0000"/>
                </a:solidFill>
                <a:latin typeface="+mn-lt"/>
              </a:rPr>
              <a:t>it doesn’t climb.</a:t>
            </a:r>
          </a:p>
        </p:txBody>
      </p:sp>
      <p:pic>
        <p:nvPicPr>
          <p:cNvPr id="31" name="Picture 30" descr="confusion-2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3538" y="2015566"/>
            <a:ext cx="4103077" cy="2726205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 bwMode="auto">
          <a:xfrm flipV="1">
            <a:off x="2474872" y="2794000"/>
            <a:ext cx="1094154" cy="68384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Straight Arrow Connector 31"/>
          <p:cNvCxnSpPr/>
          <p:nvPr/>
        </p:nvCxnSpPr>
        <p:spPr bwMode="auto">
          <a:xfrm>
            <a:off x="5132103" y="2188308"/>
            <a:ext cx="1120205" cy="82061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775800845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44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9023" y="1300329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Berries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Versus Holly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9817" y="1621304"/>
            <a:ext cx="2057946" cy="10815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8029" y="2787487"/>
            <a:ext cx="1553351" cy="985696"/>
          </a:xfrm>
          <a:prstGeom prst="rect">
            <a:avLst/>
          </a:prstGeom>
        </p:spPr>
      </p:pic>
      <p:sp>
        <p:nvSpPr>
          <p:cNvPr id="29705" name="Text Box 8"/>
          <p:cNvSpPr txBox="1">
            <a:spLocks noChangeArrowheads="1"/>
          </p:cNvSpPr>
          <p:nvPr/>
        </p:nvSpPr>
        <p:spPr bwMode="auto">
          <a:xfrm>
            <a:off x="183622" y="1758868"/>
            <a:ext cx="25843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149F40"/>
                </a:solidFill>
                <a:latin typeface="Verdana" charset="0"/>
              </a:rPr>
              <a:t>Always 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has leaves in groups of three.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878071" y="1771894"/>
            <a:ext cx="1943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more than 3, 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14585" y="2933782"/>
            <a:ext cx="244495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149F40"/>
                </a:solidFill>
                <a:latin typeface="Verdana" charset="0"/>
              </a:rPr>
              <a:t>Always 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has leaf groups growing alternating.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539404" y="2855628"/>
            <a:ext cx="23902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leaf groups growing opposite.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2408" y="758093"/>
            <a:ext cx="3920719" cy="6747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Always / Never Again:</a:t>
            </a:r>
          </a:p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Same as Eastern Poison Ivy</a:t>
            </a: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25511" y="5298349"/>
            <a:ext cx="20321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thorns.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344" y="4394452"/>
            <a:ext cx="1782557" cy="89808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4985" y="4394452"/>
            <a:ext cx="1583942" cy="92027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0012" y="4394452"/>
            <a:ext cx="1571398" cy="921556"/>
          </a:xfrm>
          <a:prstGeom prst="rect">
            <a:avLst/>
          </a:prstGeom>
        </p:spPr>
      </p:pic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2489740" y="5298349"/>
            <a:ext cx="217995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</a:t>
            </a:r>
            <a:br>
              <a:rPr lang="en-US" sz="1800" dirty="0">
                <a:solidFill>
                  <a:srgbClr val="000000"/>
                </a:solidFill>
                <a:latin typeface="Verdana" charset="0"/>
              </a:rPr>
            </a:b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saw-tooth leaf edges.</a:t>
            </a: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5242821" y="5298349"/>
            <a:ext cx="172589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scalloped leaf edges.</a:t>
            </a:r>
          </a:p>
        </p:txBody>
      </p:sp>
      <p:sp>
        <p:nvSpPr>
          <p:cNvPr id="34" name="Rectangle 8"/>
          <p:cNvSpPr txBox="1">
            <a:spLocks noChangeArrowheads="1"/>
          </p:cNvSpPr>
          <p:nvPr/>
        </p:nvSpPr>
        <p:spPr bwMode="auto">
          <a:xfrm>
            <a:off x="58610" y="49265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Western </a:t>
            </a:r>
            <a:r>
              <a:rPr lang="en-US" sz="2000" dirty="0"/>
              <a:t>Poison Ivy</a:t>
            </a:r>
          </a:p>
        </p:txBody>
      </p:sp>
    </p:spTree>
    <p:extLst>
      <p:ext uri="{BB962C8B-B14F-4D97-AF65-F5344CB8AC3E}">
        <p14:creationId xmlns:p14="http://schemas.microsoft.com/office/powerpoint/2010/main" val="3655337439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173871" y="6400800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45</a:t>
            </a:fld>
            <a:endParaRPr lang="en-US" dirty="0">
              <a:latin typeface="Verdana" charset="0"/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Near water or moisture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Berries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Versus Holly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FF0000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53537" y="1438033"/>
            <a:ext cx="2005950" cy="40934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In the west, water is scarce. So western poison ivy will grow where there is water, or even a bit more moisture.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  <a:p>
            <a:r>
              <a:rPr lang="en-US" sz="11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(Seen here next to Palouse River, above Palouse Falls in Washington State.)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14101"/>
            <a:ext cx="5359832" cy="48650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8"/>
          <p:cNvSpPr txBox="1">
            <a:spLocks noChangeArrowheads="1"/>
          </p:cNvSpPr>
          <p:nvPr/>
        </p:nvSpPr>
        <p:spPr bwMode="auto">
          <a:xfrm>
            <a:off x="58610" y="49265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Western </a:t>
            </a:r>
            <a:r>
              <a:rPr lang="en-US" sz="2000" dirty="0"/>
              <a:t>Poison Ivy</a:t>
            </a:r>
          </a:p>
        </p:txBody>
      </p:sp>
    </p:spTree>
    <p:extLst>
      <p:ext uri="{BB962C8B-B14F-4D97-AF65-F5344CB8AC3E}">
        <p14:creationId xmlns:p14="http://schemas.microsoft.com/office/powerpoint/2010/main" val="923309149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173871" y="6400800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46</a:t>
            </a:fld>
            <a:endParaRPr lang="en-US" dirty="0">
              <a:latin typeface="Verdana" charset="0"/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Near water or moisture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Berries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Versus Holly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FF0000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08616" y="2603826"/>
            <a:ext cx="2201333" cy="20313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This western poison ivy, growing near a stream, looks identical to eastern poison ivy.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260" y="892256"/>
            <a:ext cx="6214105" cy="47152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Rectangle 8"/>
          <p:cNvSpPr txBox="1">
            <a:spLocks noChangeArrowheads="1"/>
          </p:cNvSpPr>
          <p:nvPr/>
        </p:nvSpPr>
        <p:spPr bwMode="auto">
          <a:xfrm>
            <a:off x="58610" y="49265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Western </a:t>
            </a:r>
            <a:r>
              <a:rPr lang="en-US" sz="2000" dirty="0"/>
              <a:t>Poison Ivy</a:t>
            </a:r>
          </a:p>
        </p:txBody>
      </p:sp>
    </p:spTree>
    <p:extLst>
      <p:ext uri="{BB962C8B-B14F-4D97-AF65-F5344CB8AC3E}">
        <p14:creationId xmlns:p14="http://schemas.microsoft.com/office/powerpoint/2010/main" val="3604150059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6-5-13-10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21" y="1107185"/>
            <a:ext cx="3571667" cy="37117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2539" y="1100672"/>
            <a:ext cx="3460180" cy="3725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173871" y="6400800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47</a:t>
            </a:fld>
            <a:endParaRPr lang="en-US" dirty="0">
              <a:latin typeface="Verdana" charset="0"/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Near water or moisture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Berries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Versus Holly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FF0000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71646" y="4837730"/>
            <a:ext cx="3399691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Western poison ivy growing on the shady, wetter side of a railroad way.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30243" y="4837730"/>
            <a:ext cx="3729241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Western poison ivy growing low along a trail, below other plants.</a:t>
            </a:r>
          </a:p>
        </p:txBody>
      </p:sp>
      <p:sp>
        <p:nvSpPr>
          <p:cNvPr id="24" name="Rectangle 8"/>
          <p:cNvSpPr txBox="1">
            <a:spLocks noChangeArrowheads="1"/>
          </p:cNvSpPr>
          <p:nvPr/>
        </p:nvSpPr>
        <p:spPr bwMode="auto">
          <a:xfrm>
            <a:off x="58610" y="49265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Western </a:t>
            </a:r>
            <a:r>
              <a:rPr lang="en-US" sz="2000" dirty="0"/>
              <a:t>Poison Ivy</a:t>
            </a:r>
          </a:p>
        </p:txBody>
      </p:sp>
    </p:spTree>
    <p:extLst>
      <p:ext uri="{BB962C8B-B14F-4D97-AF65-F5344CB8AC3E}">
        <p14:creationId xmlns:p14="http://schemas.microsoft.com/office/powerpoint/2010/main" val="4206364605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173871" y="6400800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48</a:t>
            </a:fld>
            <a:endParaRPr lang="en-US" dirty="0">
              <a:latin typeface="Verdana" charset="0"/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Near water or moisture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Berries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Versus Holly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FF0000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4720493"/>
            <a:ext cx="2735384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Western poison ivy can have just a few flowers and berries…</a:t>
            </a:r>
          </a:p>
        </p:txBody>
      </p:sp>
      <p:pic>
        <p:nvPicPr>
          <p:cNvPr id="3" name="Picture 2" descr="6-5-13-9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2716" y="1510975"/>
            <a:ext cx="3618234" cy="30935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6-5-13-224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635" y="1494040"/>
            <a:ext cx="3105314" cy="31053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324145" y="4720493"/>
            <a:ext cx="3716214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…or massive bunches.</a:t>
            </a:r>
          </a:p>
        </p:txBody>
      </p:sp>
      <p:sp>
        <p:nvSpPr>
          <p:cNvPr id="15" name="Rectangle 8"/>
          <p:cNvSpPr txBox="1">
            <a:spLocks noChangeArrowheads="1"/>
          </p:cNvSpPr>
          <p:nvPr/>
        </p:nvSpPr>
        <p:spPr bwMode="auto">
          <a:xfrm>
            <a:off x="58610" y="49265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Western </a:t>
            </a:r>
            <a:r>
              <a:rPr lang="en-US" sz="2000" dirty="0"/>
              <a:t>Poison Ivy</a:t>
            </a:r>
          </a:p>
        </p:txBody>
      </p:sp>
    </p:spTree>
    <p:extLst>
      <p:ext uri="{BB962C8B-B14F-4D97-AF65-F5344CB8AC3E}">
        <p14:creationId xmlns:p14="http://schemas.microsoft.com/office/powerpoint/2010/main" val="474062946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173871" y="6400800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49</a:t>
            </a:fld>
            <a:endParaRPr lang="en-US" dirty="0">
              <a:latin typeface="Verdana" charset="0"/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Near water or moisture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Berries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Versus Holly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FF0000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08" y="781536"/>
            <a:ext cx="6888230" cy="50083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6708207" y="3309595"/>
            <a:ext cx="2038512" cy="230832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Here, a holly plant grows with western poison ivy: it has blue berries and thorny spikes on its leaves.</a:t>
            </a:r>
          </a:p>
        </p:txBody>
      </p:sp>
      <p:sp>
        <p:nvSpPr>
          <p:cNvPr id="23" name="Rectangle 8"/>
          <p:cNvSpPr txBox="1">
            <a:spLocks noChangeArrowheads="1"/>
          </p:cNvSpPr>
          <p:nvPr/>
        </p:nvSpPr>
        <p:spPr bwMode="auto">
          <a:xfrm>
            <a:off x="58610" y="49265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Western </a:t>
            </a:r>
            <a:r>
              <a:rPr lang="en-US" sz="2000" dirty="0"/>
              <a:t>Poison Ivy</a:t>
            </a:r>
          </a:p>
        </p:txBody>
      </p:sp>
    </p:spTree>
    <p:extLst>
      <p:ext uri="{BB962C8B-B14F-4D97-AF65-F5344CB8AC3E}">
        <p14:creationId xmlns:p14="http://schemas.microsoft.com/office/powerpoint/2010/main" val="360156877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5</a:t>
            </a:fld>
            <a:endParaRPr lang="en-US">
              <a:latin typeface="Verdana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1549400" y="419100"/>
            <a:ext cx="6718300" cy="64770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3600" dirty="0"/>
              <a:t>What Grows Where?</a:t>
            </a:r>
          </a:p>
        </p:txBody>
      </p:sp>
      <p:pic>
        <p:nvPicPr>
          <p:cNvPr id="5" name="Picture 4" descr="all-four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0007" y="1782551"/>
            <a:ext cx="6323949" cy="420181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D2CD506-C0C5-EE4B-8955-BB3B8CBA7D7B}" type="slidenum">
              <a:rPr lang="en-US">
                <a:latin typeface="Verdana" charset="0"/>
              </a:rPr>
              <a:pPr/>
              <a:t>50</a:t>
            </a:fld>
            <a:endParaRPr lang="en-US">
              <a:latin typeface="Verdana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7402513" y="1376363"/>
            <a:ext cx="1652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Always /  Never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With cactus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Oak-shape </a:t>
            </a:r>
            <a:r>
              <a:rPr lang="en-US" sz="1400" b="0" dirty="0" err="1">
                <a:solidFill>
                  <a:srgbClr val="39484D"/>
                </a:solidFill>
                <a:latin typeface="Verdana" charset="0"/>
              </a:rPr>
              <a:t>vs</a:t>
            </a: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 not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39484D"/>
                </a:solidFill>
                <a:latin typeface="Verdana" charset="0"/>
              </a:rPr>
              <a:t>Fuzzy berries</a:t>
            </a: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  <a:p>
            <a:pPr marL="228600" indent="-2286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400" b="0" dirty="0">
              <a:solidFill>
                <a:srgbClr val="39484D"/>
              </a:solidFill>
              <a:latin typeface="Verdana" charset="0"/>
            </a:endParaRPr>
          </a:p>
        </p:txBody>
      </p:sp>
      <p:sp>
        <p:nvSpPr>
          <p:cNvPr id="18" name="Rectangle 8"/>
          <p:cNvSpPr txBox="1">
            <a:spLocks noChangeArrowheads="1"/>
          </p:cNvSpPr>
          <p:nvPr/>
        </p:nvSpPr>
        <p:spPr bwMode="auto">
          <a:xfrm>
            <a:off x="58610" y="55778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Atlantic </a:t>
            </a:r>
            <a:r>
              <a:rPr lang="en-US" sz="2000" dirty="0"/>
              <a:t>Poison Oak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42010" y="423007"/>
            <a:ext cx="4686300" cy="2769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2"/>
                </a:solidFill>
                <a:latin typeface="+mn-lt"/>
              </a:rPr>
              <a:t>Toxicodendron</a:t>
            </a:r>
            <a:r>
              <a:rPr lang="en-US" sz="12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+mn-lt"/>
              </a:rPr>
              <a:t>pubescens</a:t>
            </a:r>
            <a:endParaRPr lang="en-US" sz="1200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7" name="Picture 16" descr="atlantic-po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88540" y="2484155"/>
            <a:ext cx="4846027" cy="3219843"/>
          </a:xfrm>
          <a:prstGeom prst="rect">
            <a:avLst/>
          </a:prstGeom>
        </p:spPr>
      </p:pic>
      <p:pic>
        <p:nvPicPr>
          <p:cNvPr id="19" name="Picture 18" descr="06-18-07-1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7076" y="2486968"/>
            <a:ext cx="1446497" cy="1642191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pic>
        <p:nvPicPr>
          <p:cNvPr id="20" name="Picture 19" descr="L1000720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7076" y="4248448"/>
            <a:ext cx="1447626" cy="1430737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sp>
        <p:nvSpPr>
          <p:cNvPr id="21" name="TextBox 20"/>
          <p:cNvSpPr txBox="1"/>
          <p:nvPr/>
        </p:nvSpPr>
        <p:spPr>
          <a:xfrm>
            <a:off x="3839959" y="3015120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8000FF"/>
                </a:solidFill>
                <a:latin typeface="+mn-lt"/>
              </a:rPr>
              <a:t>Ground</a:t>
            </a:r>
            <a:br>
              <a:rPr lang="en-US" sz="2000" dirty="0">
                <a:solidFill>
                  <a:srgbClr val="8000FF"/>
                </a:solidFill>
                <a:latin typeface="+mn-lt"/>
              </a:rPr>
            </a:br>
            <a:r>
              <a:rPr lang="en-US" sz="2000" dirty="0">
                <a:solidFill>
                  <a:srgbClr val="8000FF"/>
                </a:solidFill>
                <a:latin typeface="+mn-lt"/>
              </a:rPr>
              <a:t>Vine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70215" y="4869321"/>
            <a:ext cx="152400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8000FF"/>
                </a:solidFill>
                <a:latin typeface="+mn-lt"/>
              </a:rPr>
              <a:t>Shrub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88717" y="992556"/>
            <a:ext cx="3888153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Another nasty little brother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80646" y="1620391"/>
            <a:ext cx="6507610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This poison oak can also look a lot like eastern poison ivy, </a:t>
            </a:r>
            <a:r>
              <a:rPr lang="en-US" sz="1800" i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but doesn’t climb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11671937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51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With cactus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Oak-shape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vs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 not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Fuzzy berries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9817" y="1621304"/>
            <a:ext cx="2057946" cy="10815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8029" y="2787487"/>
            <a:ext cx="1553351" cy="985696"/>
          </a:xfrm>
          <a:prstGeom prst="rect">
            <a:avLst/>
          </a:prstGeom>
        </p:spPr>
      </p:pic>
      <p:sp>
        <p:nvSpPr>
          <p:cNvPr id="29705" name="Text Box 8"/>
          <p:cNvSpPr txBox="1">
            <a:spLocks noChangeArrowheads="1"/>
          </p:cNvSpPr>
          <p:nvPr/>
        </p:nvSpPr>
        <p:spPr bwMode="auto">
          <a:xfrm>
            <a:off x="183622" y="1758868"/>
            <a:ext cx="25843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149F40"/>
                </a:solidFill>
                <a:latin typeface="Verdana" charset="0"/>
              </a:rPr>
              <a:t>Always 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has leaves in groups of three.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878071" y="1771894"/>
            <a:ext cx="1943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more than 3, 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14585" y="2933782"/>
            <a:ext cx="244495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149F40"/>
                </a:solidFill>
                <a:latin typeface="Verdana" charset="0"/>
              </a:rPr>
              <a:t>Always 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has leaf groups growing alternating.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539404" y="2855628"/>
            <a:ext cx="23902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leaf groups growing opposite.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2408" y="758093"/>
            <a:ext cx="3920719" cy="6747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Always / Never Again:</a:t>
            </a:r>
          </a:p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Same as Eastern Poison Ivy</a:t>
            </a: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25511" y="5298349"/>
            <a:ext cx="20321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thorns.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344" y="4394452"/>
            <a:ext cx="1782557" cy="89808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4985" y="4394452"/>
            <a:ext cx="1583942" cy="92027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0012" y="4394452"/>
            <a:ext cx="1571398" cy="921556"/>
          </a:xfrm>
          <a:prstGeom prst="rect">
            <a:avLst/>
          </a:prstGeom>
        </p:spPr>
      </p:pic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2489740" y="5298349"/>
            <a:ext cx="217995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</a:t>
            </a:r>
            <a:br>
              <a:rPr lang="en-US" sz="1800" dirty="0">
                <a:solidFill>
                  <a:srgbClr val="000000"/>
                </a:solidFill>
                <a:latin typeface="Verdana" charset="0"/>
              </a:rPr>
            </a:b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saw-tooth leaf edges.</a:t>
            </a: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5242821" y="5298349"/>
            <a:ext cx="172589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scalloped leaf edges.</a:t>
            </a:r>
          </a:p>
        </p:txBody>
      </p:sp>
      <p:sp>
        <p:nvSpPr>
          <p:cNvPr id="23" name="Rectangle 8"/>
          <p:cNvSpPr txBox="1">
            <a:spLocks noChangeArrowheads="1"/>
          </p:cNvSpPr>
          <p:nvPr/>
        </p:nvSpPr>
        <p:spPr bwMode="auto">
          <a:xfrm>
            <a:off x="58610" y="55778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Atlantic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1719673914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52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With cactus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Oak-shape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vs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 not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Fuzzy berries</a:t>
            </a:r>
          </a:p>
        </p:txBody>
      </p:sp>
      <p:pic>
        <p:nvPicPr>
          <p:cNvPr id="4" name="Picture 3" descr="L100071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076" y="567917"/>
            <a:ext cx="5249386" cy="539782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5573670" y="3118339"/>
            <a:ext cx="2938585" cy="175432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This Atlantic poison oak was growing in a dry, sandy area in New </a:t>
            </a:r>
            <a:r>
              <a:rPr lang="en-US" sz="18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Jersy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; notice it grew along with cactus!</a:t>
            </a:r>
          </a:p>
        </p:txBody>
      </p:sp>
      <p:sp>
        <p:nvSpPr>
          <p:cNvPr id="27" name="Rectangle 8"/>
          <p:cNvSpPr txBox="1">
            <a:spLocks noChangeArrowheads="1"/>
          </p:cNvSpPr>
          <p:nvPr/>
        </p:nvSpPr>
        <p:spPr bwMode="auto">
          <a:xfrm>
            <a:off x="58610" y="55778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Atlantic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2555679030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53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With cactus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solidFill>
                  <a:srgbClr val="FF0000"/>
                </a:solidFill>
                <a:latin typeface="Verdana" charset="0"/>
              </a:rPr>
              <a:t>Oak-shape </a:t>
            </a:r>
            <a:r>
              <a:rPr lang="en-US" sz="1400" dirty="0" err="1">
                <a:solidFill>
                  <a:srgbClr val="FF0000"/>
                </a:solidFill>
                <a:latin typeface="Verdana" charset="0"/>
              </a:rPr>
              <a:t>vs</a:t>
            </a:r>
            <a:r>
              <a:rPr lang="en-US" sz="1400" dirty="0">
                <a:solidFill>
                  <a:srgbClr val="FF0000"/>
                </a:solidFill>
                <a:latin typeface="Verdana" charset="0"/>
              </a:rPr>
              <a:t> not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Fuzzy berries</a:t>
            </a:r>
          </a:p>
        </p:txBody>
      </p:sp>
      <p:pic>
        <p:nvPicPr>
          <p:cNvPr id="7" name="Picture 6" descr="06-18-07-9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34" y="744844"/>
            <a:ext cx="5626466" cy="51622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847212" y="2988084"/>
            <a:ext cx="2899508" cy="175432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Here Atlantic poison oak has both oak-shaped leaves and leaves that look just like eastern poison ivy.</a:t>
            </a:r>
          </a:p>
        </p:txBody>
      </p:sp>
      <p:sp>
        <p:nvSpPr>
          <p:cNvPr id="13" name="Rectangle 8"/>
          <p:cNvSpPr txBox="1">
            <a:spLocks noChangeArrowheads="1"/>
          </p:cNvSpPr>
          <p:nvPr/>
        </p:nvSpPr>
        <p:spPr bwMode="auto">
          <a:xfrm>
            <a:off x="58610" y="55778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Atlantic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2500545121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54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With cactus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Oak-shape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vs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</a:rPr>
              <a:t> not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solidFill>
                  <a:srgbClr val="FF0000"/>
                </a:solidFill>
                <a:latin typeface="Verdana" charset="0"/>
              </a:rPr>
              <a:t>Fuzzy berries</a:t>
            </a:r>
          </a:p>
        </p:txBody>
      </p:sp>
      <p:pic>
        <p:nvPicPr>
          <p:cNvPr id="6" name="Picture 5" descr="06-18-07-2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866" y="711199"/>
            <a:ext cx="5182903" cy="5182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580185" y="3261621"/>
            <a:ext cx="3348892" cy="20313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Atlantic poison ivy berries: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They are fuzzy; no other member of this family has fuzz on the berries. </a:t>
            </a:r>
          </a:p>
        </p:txBody>
      </p:sp>
      <p:sp>
        <p:nvSpPr>
          <p:cNvPr id="13" name="Rectangle 8"/>
          <p:cNvSpPr txBox="1">
            <a:spLocks noChangeArrowheads="1"/>
          </p:cNvSpPr>
          <p:nvPr/>
        </p:nvSpPr>
        <p:spPr bwMode="auto">
          <a:xfrm>
            <a:off x="58610" y="55778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Atlantic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331558412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p-po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07" y="2338101"/>
            <a:ext cx="4400664" cy="2923931"/>
          </a:xfrm>
          <a:prstGeom prst="rect">
            <a:avLst/>
          </a:prstGeom>
        </p:spPr>
      </p:pic>
      <p:pic>
        <p:nvPicPr>
          <p:cNvPr id="24" name="Picture 23" descr="7-29-10-58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2984" y="1992923"/>
            <a:ext cx="1361429" cy="1361429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pic>
        <p:nvPicPr>
          <p:cNvPr id="25" name="Picture 24" descr="5-5-14-118-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3343" y="3287411"/>
            <a:ext cx="1373441" cy="1352840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0575" y="4496998"/>
            <a:ext cx="1377078" cy="1377078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55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Never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Trailside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Ground vine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Climbing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Shrub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Near Salt Water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Leaf shape variations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infestation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Berries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Occasional extra leaves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 thorns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1228" y="986041"/>
            <a:ext cx="5001848" cy="4272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This is a BIG problem in California</a:t>
            </a:r>
          </a:p>
        </p:txBody>
      </p:sp>
      <p:sp>
        <p:nvSpPr>
          <p:cNvPr id="22" name="Rectangle 8"/>
          <p:cNvSpPr txBox="1">
            <a:spLocks noChangeArrowheads="1"/>
          </p:cNvSpPr>
          <p:nvPr/>
        </p:nvSpPr>
        <p:spPr bwMode="auto">
          <a:xfrm>
            <a:off x="6506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Pacific </a:t>
            </a:r>
            <a:r>
              <a:rPr lang="en-US" sz="2000" dirty="0"/>
              <a:t>Poison Oak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12635" y="3597683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E500E5"/>
                </a:solidFill>
                <a:latin typeface="+mn-lt"/>
              </a:rPr>
              <a:t>Ground</a:t>
            </a:r>
            <a:br>
              <a:rPr lang="en-US" sz="2000" dirty="0">
                <a:solidFill>
                  <a:srgbClr val="E500E5"/>
                </a:solidFill>
                <a:latin typeface="+mn-lt"/>
              </a:rPr>
            </a:br>
            <a:r>
              <a:rPr lang="en-US" sz="2000" dirty="0">
                <a:solidFill>
                  <a:srgbClr val="E500E5"/>
                </a:solidFill>
                <a:latin typeface="+mn-lt"/>
              </a:rPr>
              <a:t>Vine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33815" y="4928252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E500E5"/>
                </a:solidFill>
                <a:latin typeface="+mn-lt"/>
              </a:rPr>
              <a:t>Climbing Vine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309250" y="2474872"/>
            <a:ext cx="152400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E500E5"/>
                </a:solidFill>
                <a:latin typeface="+mn-lt"/>
              </a:rPr>
              <a:t>Shrub</a:t>
            </a:r>
          </a:p>
        </p:txBody>
      </p:sp>
    </p:spTree>
    <p:extLst>
      <p:ext uri="{BB962C8B-B14F-4D97-AF65-F5344CB8AC3E}">
        <p14:creationId xmlns:p14="http://schemas.microsoft.com/office/powerpoint/2010/main" val="3370105172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56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rgbClr val="39484D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Trailside</a:t>
            </a:r>
          </a:p>
          <a:p>
            <a:pPr marL="228600" indent="-228600" eaLnBrk="1" hangingPunct="1"/>
            <a:r>
              <a:rPr lang="en-US" sz="1400" dirty="0">
                <a:solidFill>
                  <a:srgbClr val="39484D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Ground vine</a:t>
            </a:r>
          </a:p>
          <a:p>
            <a:pPr marL="228600" indent="-228600" eaLnBrk="1" hangingPunct="1"/>
            <a:r>
              <a:rPr lang="en-US" sz="1400" dirty="0">
                <a:solidFill>
                  <a:srgbClr val="39484D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Climbing</a:t>
            </a:r>
          </a:p>
          <a:p>
            <a:pPr marL="228600" indent="-228600" eaLnBrk="1" hangingPunct="1"/>
            <a:r>
              <a:rPr lang="en-US" sz="1400" dirty="0">
                <a:solidFill>
                  <a:srgbClr val="39484D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Shrub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Near Salt Water</a:t>
            </a:r>
          </a:p>
          <a:p>
            <a:pPr marL="228600" indent="-228600" eaLnBrk="1" hangingPunct="1"/>
            <a:r>
              <a:rPr lang="en-US" sz="1400" dirty="0">
                <a:solidFill>
                  <a:srgbClr val="39484D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Leaf shape variations</a:t>
            </a:r>
          </a:p>
          <a:p>
            <a:pPr marL="228600" indent="-228600" eaLnBrk="1" hangingPunct="1"/>
            <a:r>
              <a:rPr lang="en-US" sz="1400" dirty="0">
                <a:solidFill>
                  <a:srgbClr val="39484D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infestation</a:t>
            </a:r>
          </a:p>
          <a:p>
            <a:pPr marL="228600" indent="-228600" eaLnBrk="1" hangingPunct="1"/>
            <a:r>
              <a:rPr lang="en-US" sz="1400" dirty="0">
                <a:solidFill>
                  <a:srgbClr val="39484D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Berries</a:t>
            </a:r>
          </a:p>
          <a:p>
            <a:pPr marL="228600" indent="-228600" eaLnBrk="1" hangingPunct="1"/>
            <a:r>
              <a:rPr lang="en-US" sz="1400" dirty="0">
                <a:solidFill>
                  <a:srgbClr val="39484D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Occasional extra leaves</a:t>
            </a:r>
          </a:p>
          <a:p>
            <a:pPr marL="228600" indent="-228600" eaLnBrk="1" hangingPunct="1"/>
            <a:r>
              <a:rPr lang="en-US" sz="1400" dirty="0">
                <a:solidFill>
                  <a:srgbClr val="39484D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 thorns</a:t>
            </a:r>
            <a:endParaRPr lang="en-US" sz="1400" dirty="0">
              <a:solidFill>
                <a:srgbClr val="39484D"/>
              </a:solidFill>
              <a:latin typeface="Verdan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9817" y="1621304"/>
            <a:ext cx="2057946" cy="10815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8029" y="2787487"/>
            <a:ext cx="1553351" cy="985696"/>
          </a:xfrm>
          <a:prstGeom prst="rect">
            <a:avLst/>
          </a:prstGeom>
        </p:spPr>
      </p:pic>
      <p:sp>
        <p:nvSpPr>
          <p:cNvPr id="29705" name="Text Box 8"/>
          <p:cNvSpPr txBox="1">
            <a:spLocks noChangeArrowheads="1"/>
          </p:cNvSpPr>
          <p:nvPr/>
        </p:nvSpPr>
        <p:spPr bwMode="auto">
          <a:xfrm>
            <a:off x="248750" y="1765381"/>
            <a:ext cx="2584328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i="1" dirty="0">
                <a:solidFill>
                  <a:srgbClr val="149F40"/>
                </a:solidFill>
                <a:latin typeface="Verdana" charset="0"/>
              </a:rPr>
              <a:t>Almost Always </a:t>
            </a:r>
            <a:r>
              <a:rPr lang="en-US" sz="1800" i="1" dirty="0">
                <a:solidFill>
                  <a:srgbClr val="000000"/>
                </a:solidFill>
                <a:latin typeface="Verdana" charset="0"/>
              </a:rPr>
              <a:t>has leaves in groups of three.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878071" y="1771894"/>
            <a:ext cx="194346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i="1" dirty="0">
                <a:solidFill>
                  <a:srgbClr val="FF0000"/>
                </a:solidFill>
                <a:latin typeface="Verdana" charset="0"/>
              </a:rPr>
              <a:t>Occasionally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more than 3, 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14585" y="2933782"/>
            <a:ext cx="244495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149F40"/>
                </a:solidFill>
                <a:latin typeface="Verdana" charset="0"/>
              </a:rPr>
              <a:t>Always 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has leaf groups growing alternating.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539404" y="2855628"/>
            <a:ext cx="23902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leaf groups growing opposite.</a:t>
            </a: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25511" y="5298349"/>
            <a:ext cx="20321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thorns.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344" y="4394452"/>
            <a:ext cx="1782557" cy="89808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4985" y="4394452"/>
            <a:ext cx="1583942" cy="92027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0012" y="4394452"/>
            <a:ext cx="1571398" cy="921556"/>
          </a:xfrm>
          <a:prstGeom prst="rect">
            <a:avLst/>
          </a:prstGeom>
        </p:spPr>
      </p:pic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2489740" y="5298349"/>
            <a:ext cx="217995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</a:t>
            </a:r>
            <a:br>
              <a:rPr lang="en-US" sz="1800" dirty="0">
                <a:solidFill>
                  <a:srgbClr val="000000"/>
                </a:solidFill>
                <a:latin typeface="Verdana" charset="0"/>
              </a:rPr>
            </a:b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saw-tooth leaf edges.</a:t>
            </a: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5242821" y="5298349"/>
            <a:ext cx="172589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rgbClr val="FF0000"/>
                </a:solidFill>
                <a:latin typeface="Verdana" charset="0"/>
              </a:rPr>
              <a:t>Never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has scalloped leaf edges.</a:t>
            </a:r>
          </a:p>
        </p:txBody>
      </p:sp>
      <p:sp>
        <p:nvSpPr>
          <p:cNvPr id="23" name="Rectangle 8"/>
          <p:cNvSpPr txBox="1">
            <a:spLocks noChangeArrowheads="1"/>
          </p:cNvSpPr>
          <p:nvPr/>
        </p:nvSpPr>
        <p:spPr bwMode="auto">
          <a:xfrm>
            <a:off x="6506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Pacific </a:t>
            </a:r>
            <a:r>
              <a:rPr lang="en-US" sz="2000" dirty="0"/>
              <a:t>Poison Oak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28985" y="390444"/>
            <a:ext cx="4686300" cy="2769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2"/>
                </a:solidFill>
                <a:latin typeface="+mn-lt"/>
              </a:rPr>
              <a:t>Toxicodendron</a:t>
            </a:r>
            <a:r>
              <a:rPr lang="en-US" sz="12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+mn-lt"/>
              </a:rPr>
              <a:t>diversilobum</a:t>
            </a:r>
            <a:endParaRPr lang="en-US" sz="1200" dirty="0">
              <a:solidFill>
                <a:srgbClr val="FFFF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8418089"/>
      </p:ext>
    </p:extLst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57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Trailside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Ground vine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Climbing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Shrub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Near Salt Water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Leaf shape variations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infestation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Berries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Occasional extra leaves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 thorns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Verdana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04203" y="5773373"/>
            <a:ext cx="71445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As a ground vine and small shrub along a path.</a:t>
            </a:r>
          </a:p>
        </p:txBody>
      </p:sp>
      <p:pic>
        <p:nvPicPr>
          <p:cNvPr id="4" name="Picture 3" descr="5-5-14-9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10" y="547896"/>
            <a:ext cx="6334237" cy="50726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8" name="Straight Arrow Connector 7"/>
          <p:cNvCxnSpPr/>
          <p:nvPr/>
        </p:nvCxnSpPr>
        <p:spPr bwMode="auto">
          <a:xfrm flipH="1">
            <a:off x="5522872" y="4070513"/>
            <a:ext cx="1204872" cy="41682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 flipH="1" flipV="1">
            <a:off x="4327118" y="3799579"/>
            <a:ext cx="2387600" cy="26442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4" name="Rectangle 8"/>
          <p:cNvSpPr txBox="1">
            <a:spLocks noChangeArrowheads="1"/>
          </p:cNvSpPr>
          <p:nvPr/>
        </p:nvSpPr>
        <p:spPr bwMode="auto">
          <a:xfrm>
            <a:off x="6506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Pacific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160208097"/>
      </p:ext>
    </p:extLst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58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Trailside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Ground vine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Climbing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Shrub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Near Salt Water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Leaf shape variations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infestation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Berries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Occasional extra leaves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 thorns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Verdana" charset="0"/>
            </a:endParaRPr>
          </a:p>
        </p:txBody>
      </p:sp>
      <p:pic>
        <p:nvPicPr>
          <p:cNvPr id="4" name="Picture 3" descr="5-14-14-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841" y="847968"/>
            <a:ext cx="3466282" cy="4453467"/>
          </a:xfrm>
          <a:prstGeom prst="rect">
            <a:avLst/>
          </a:prstGeom>
        </p:spPr>
      </p:pic>
      <p:pic>
        <p:nvPicPr>
          <p:cNvPr id="5" name="Picture 4" descr="9-25-05-6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436" y="849272"/>
            <a:ext cx="3462215" cy="3462215"/>
          </a:xfrm>
          <a:prstGeom prst="rect">
            <a:avLst/>
          </a:prstGeom>
        </p:spPr>
      </p:pic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75847" y="5374160"/>
            <a:ext cx="35038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Pacific poison oak creeping across a trail.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806093" y="4399841"/>
            <a:ext cx="35038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Pacific poison oak as a ground vine, red in the fall, next to green oak seeding.</a:t>
            </a:r>
          </a:p>
        </p:txBody>
      </p:sp>
      <p:sp>
        <p:nvSpPr>
          <p:cNvPr id="15" name="Rectangle 8"/>
          <p:cNvSpPr txBox="1">
            <a:spLocks noChangeArrowheads="1"/>
          </p:cNvSpPr>
          <p:nvPr/>
        </p:nvSpPr>
        <p:spPr bwMode="auto">
          <a:xfrm>
            <a:off x="6506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Pacific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4278160164"/>
      </p:ext>
    </p:extLst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-5-14-8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08" y="553863"/>
            <a:ext cx="6296596" cy="5178950"/>
          </a:xfrm>
          <a:prstGeom prst="rect">
            <a:avLst/>
          </a:prstGeom>
        </p:spPr>
      </p:pic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59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306839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Trailside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Ground vine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Climbing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Shrub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Near Salt Water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Leaf shape variations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infestation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Berries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Occasional extra leaves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 thorns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Verdana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9538" y="5744982"/>
            <a:ext cx="74962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Pacific poison oak climbs, but without the extensive hairy roots: it wraps around trees and poles to climb.</a:t>
            </a:r>
          </a:p>
        </p:txBody>
      </p:sp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6506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Pacific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412411436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6</a:t>
            </a:fld>
            <a:endParaRPr lang="en-US">
              <a:latin typeface="Verdana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1117600" y="355600"/>
            <a:ext cx="6718300" cy="64770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algn="ctr" eaLnBrk="1" hangingPunct="1">
              <a:defRPr/>
            </a:pPr>
            <a:r>
              <a:rPr lang="en-US" sz="3600" dirty="0"/>
              <a:t>About the Maps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0059" y="1858759"/>
            <a:ext cx="2928166" cy="71380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200" dirty="0">
                <a:latin typeface="+mn-lt"/>
              </a:rPr>
              <a:t>Maps are based on USDA data, which is the only source there is, nationally.</a:t>
            </a:r>
          </a:p>
        </p:txBody>
      </p:sp>
      <p:pic>
        <p:nvPicPr>
          <p:cNvPr id="14" name="Picture 13" descr="eastern-PI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46" y="2624667"/>
            <a:ext cx="4178638" cy="27764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7668" y="1428952"/>
            <a:ext cx="2405513" cy="2387561"/>
          </a:xfrm>
          <a:prstGeom prst="rect">
            <a:avLst/>
          </a:prstGeom>
          <a:ln>
            <a:solidFill>
              <a:srgbClr val="C6C6C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7668" y="3855589"/>
            <a:ext cx="2427863" cy="2409745"/>
          </a:xfrm>
          <a:prstGeom prst="rect">
            <a:avLst/>
          </a:prstGeom>
          <a:ln>
            <a:solidFill>
              <a:srgbClr val="C6C6C1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280059" y="2864772"/>
            <a:ext cx="2925561" cy="698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200" dirty="0">
                <a:latin typeface="+mn-lt"/>
              </a:rPr>
              <a:t>States where were a plant has been reported are colored solid green.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0059" y="3855154"/>
            <a:ext cx="2916444" cy="51321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200" i="1" dirty="0">
                <a:latin typeface="+mn-lt"/>
              </a:rPr>
              <a:t>But, if you zoom in closer, it shows county by county.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0059" y="4660573"/>
            <a:ext cx="2907326" cy="10576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+mn-lt"/>
              </a:rPr>
              <a:t>But there is almost certainly more poison ivy and oak out there, that has not been officially reported, in every state.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 flipV="1">
            <a:off x="3041487" y="2950308"/>
            <a:ext cx="1875692" cy="36471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>
            <a:off x="3015436" y="4233333"/>
            <a:ext cx="1654256" cy="73594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6430764" y="1685518"/>
            <a:ext cx="2322466" cy="860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200" dirty="0">
                <a:latin typeface="+mn-lt"/>
              </a:rPr>
              <a:t>USDA maps have </a:t>
            </a:r>
            <a:r>
              <a:rPr lang="en-US" sz="1200" i="1" dirty="0">
                <a:latin typeface="+mn-lt"/>
              </a:rPr>
              <a:t>no info about how far </a:t>
            </a:r>
            <a:r>
              <a:rPr lang="en-US" sz="1200" dirty="0">
                <a:latin typeface="+mn-lt"/>
              </a:rPr>
              <a:t>into Canada poison plants reach.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96188" y="5654436"/>
            <a:ext cx="2326376" cy="48715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200" dirty="0">
                <a:latin typeface="+mn-lt"/>
              </a:rPr>
              <a:t>USDA maps </a:t>
            </a:r>
            <a:r>
              <a:rPr lang="en-US" sz="1200" i="1" dirty="0">
                <a:latin typeface="+mn-lt"/>
              </a:rPr>
              <a:t>have no info about Mexico</a:t>
            </a:r>
            <a:r>
              <a:rPr lang="en-US" sz="1200" dirty="0">
                <a:latin typeface="+mn-lt"/>
              </a:rPr>
              <a:t> at all.</a:t>
            </a:r>
          </a:p>
        </p:txBody>
      </p:sp>
      <p:cxnSp>
        <p:nvCxnSpPr>
          <p:cNvPr id="26" name="Straight Arrow Connector 25"/>
          <p:cNvCxnSpPr/>
          <p:nvPr/>
        </p:nvCxnSpPr>
        <p:spPr bwMode="auto">
          <a:xfrm>
            <a:off x="8036820" y="2396718"/>
            <a:ext cx="360810" cy="75158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flipH="1" flipV="1">
            <a:off x="6389077" y="5034410"/>
            <a:ext cx="293077" cy="72292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56204112"/>
      </p:ext>
    </p:extLst>
  </p:cSld>
  <p:clrMapOvr>
    <a:masterClrMapping/>
  </p:clrMapOvr>
  <p:transition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60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Trailside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Ground vine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Climbing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Shrub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Near Salt Water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Leaf shape variations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infestation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Berries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Occasional extra leaves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 thorns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Verdana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69334" y="4972970"/>
            <a:ext cx="35038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Pacific poison oak climbing a tree.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597678" y="4972970"/>
            <a:ext cx="35038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Pacific poison climbing inside a pine tree.</a:t>
            </a:r>
          </a:p>
        </p:txBody>
      </p:sp>
      <p:pic>
        <p:nvPicPr>
          <p:cNvPr id="2" name="Picture 1" descr="9-24-05-9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487" y="1590438"/>
            <a:ext cx="3315026" cy="33150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9-25-05-20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744" y="1590438"/>
            <a:ext cx="3307211" cy="33072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8"/>
          <p:cNvSpPr txBox="1">
            <a:spLocks noChangeArrowheads="1"/>
          </p:cNvSpPr>
          <p:nvPr/>
        </p:nvSpPr>
        <p:spPr bwMode="auto">
          <a:xfrm>
            <a:off x="6506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Pacific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2027223078"/>
      </p:ext>
    </p:extLst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61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Trailside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Ground vine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Climbing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Shrub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Near Salt Water</a:t>
            </a:r>
            <a:endParaRPr lang="en-US" sz="1400" dirty="0">
              <a:solidFill>
                <a:srgbClr val="FF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Leaf shape variations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infestation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Berries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Occasional extra leaves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 thorns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Verdana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5835488" y="5272558"/>
            <a:ext cx="268328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Pacific poison growing as large shrub, 12 feet tall.</a:t>
            </a:r>
          </a:p>
        </p:txBody>
      </p:sp>
      <p:pic>
        <p:nvPicPr>
          <p:cNvPr id="5" name="Picture 4" descr="9-24-05-13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72" y="606994"/>
            <a:ext cx="5567159" cy="5567159"/>
          </a:xfrm>
          <a:prstGeom prst="rect">
            <a:avLst/>
          </a:prstGeom>
        </p:spPr>
      </p:pic>
      <p:sp>
        <p:nvSpPr>
          <p:cNvPr id="15" name="Rectangle 8"/>
          <p:cNvSpPr txBox="1">
            <a:spLocks noChangeArrowheads="1"/>
          </p:cNvSpPr>
          <p:nvPr/>
        </p:nvSpPr>
        <p:spPr bwMode="auto">
          <a:xfrm>
            <a:off x="6506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Pacific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687736213"/>
      </p:ext>
    </p:extLst>
  </p:cSld>
  <p:clrMapOvr>
    <a:masterClrMapping/>
  </p:clrMapOvr>
  <p:transition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62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399"/>
            <a:ext cx="1799004" cy="4826651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Trailside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Ground vine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Climbing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Shrub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Near Salt Water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Leaf shape variations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infestation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Berries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Occasional extra leaves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 thorns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Verdana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5509847" y="1833790"/>
            <a:ext cx="177148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Pacific poison oak growing on the hills by San Francisco Bay.</a:t>
            </a:r>
          </a:p>
        </p:txBody>
      </p:sp>
      <p:pic>
        <p:nvPicPr>
          <p:cNvPr id="2" name="Picture 1" descr="7-29-10-2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73" y="600481"/>
            <a:ext cx="5189415" cy="5189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551529" y="4018190"/>
            <a:ext cx="177148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 dirty="0">
                <a:solidFill>
                  <a:srgbClr val="000000"/>
                </a:solidFill>
                <a:latin typeface="Verdana" charset="0"/>
              </a:rPr>
              <a:t>Just like Eastern Poison Ivy, it grows small, curvy leaves near salt water.</a:t>
            </a:r>
          </a:p>
        </p:txBody>
      </p:sp>
      <p:sp>
        <p:nvSpPr>
          <p:cNvPr id="13" name="Rectangle 8"/>
          <p:cNvSpPr txBox="1">
            <a:spLocks noChangeArrowheads="1"/>
          </p:cNvSpPr>
          <p:nvPr/>
        </p:nvSpPr>
        <p:spPr bwMode="auto">
          <a:xfrm>
            <a:off x="6506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Pacific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1064205215"/>
      </p:ext>
    </p:extLst>
  </p:cSld>
  <p:clrMapOvr>
    <a:masterClrMapping/>
  </p:clrMapOvr>
  <p:transition>
    <p:wipe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63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Trailside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Ground vine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Climbing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Shrub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Near Salt Water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Leaf shape variations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infestation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Berries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Occasional extra leaves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 thorns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Verdana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4839025" y="2198520"/>
            <a:ext cx="225994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There are huge variations in leaf shape.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-97693" y="924818"/>
            <a:ext cx="7418107" cy="4599875"/>
            <a:chOff x="-39081" y="618717"/>
            <a:chExt cx="8948615" cy="5548924"/>
          </a:xfrm>
        </p:grpSpPr>
        <p:pic>
          <p:nvPicPr>
            <p:cNvPr id="3" name="Picture 2" descr="5-5-14-118-2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8319" y="618717"/>
              <a:ext cx="2746418" cy="268012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Picture 3" descr="5-5-14-162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6809" y="3368223"/>
              <a:ext cx="2896422" cy="2790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4" descr="5-5-14-211.jp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05377" y="618717"/>
              <a:ext cx="2955983" cy="268207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5" descr="5-5-14-236.jp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81" y="3364314"/>
              <a:ext cx="3072843" cy="280332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Picture 15" descr="9-24-05-118.jpg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85839" y="3366161"/>
              <a:ext cx="2823695" cy="279750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9" name="Rectangle 8"/>
          <p:cNvSpPr txBox="1">
            <a:spLocks noChangeArrowheads="1"/>
          </p:cNvSpPr>
          <p:nvPr/>
        </p:nvSpPr>
        <p:spPr bwMode="auto">
          <a:xfrm>
            <a:off x="6506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Pacific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497845605"/>
      </p:ext>
    </p:extLst>
  </p:cSld>
  <p:clrMapOvr>
    <a:masterClrMapping/>
  </p:clrMapOvr>
  <p:transition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64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Trailside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Ground vine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Climbing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Shrub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Near Salt Water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Leaf shape variations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infestation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Berries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Occasional extra leaves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 thorns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Verdana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5822462" y="2713020"/>
            <a:ext cx="1296051" cy="1754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This entire area is all poison oak.</a:t>
            </a:r>
          </a:p>
        </p:txBody>
      </p:sp>
      <p:pic>
        <p:nvPicPr>
          <p:cNvPr id="2" name="Picture 1" descr="5-14-14-9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8394"/>
            <a:ext cx="5722074" cy="5168940"/>
          </a:xfrm>
          <a:prstGeom prst="rect">
            <a:avLst/>
          </a:prstGeom>
        </p:spPr>
      </p:pic>
      <p:cxnSp>
        <p:nvCxnSpPr>
          <p:cNvPr id="8" name="Straight Arrow Connector 7"/>
          <p:cNvCxnSpPr>
            <a:stCxn id="14" idx="1"/>
          </p:cNvCxnSpPr>
          <p:nvPr/>
        </p:nvCxnSpPr>
        <p:spPr bwMode="auto">
          <a:xfrm flipH="1" flipV="1">
            <a:off x="5014872" y="3503897"/>
            <a:ext cx="807590" cy="862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Rectangle 8"/>
          <p:cNvSpPr txBox="1">
            <a:spLocks noChangeArrowheads="1"/>
          </p:cNvSpPr>
          <p:nvPr/>
        </p:nvSpPr>
        <p:spPr bwMode="auto">
          <a:xfrm>
            <a:off x="6506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Pacific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4052142966"/>
      </p:ext>
    </p:extLst>
  </p:cSld>
  <p:clrMapOvr>
    <a:masterClrMapping/>
  </p:clrMapOvr>
  <p:transition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65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584081" cy="4527062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Trailside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Ground vine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Climbing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Shrub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Near Salt Water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Leaf shape variations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infestation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Berries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Occasional extra leaves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 thorns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Verdana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146258" y="4061176"/>
            <a:ext cx="23967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The berries are are looser, less bunched than poison ivy.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 flipV="1">
            <a:off x="5275385" y="3523436"/>
            <a:ext cx="696871" cy="15630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5" name="Picture 4" descr="5-5-14-11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6718" y="3360616"/>
            <a:ext cx="2924256" cy="28974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5-5-14-11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19" y="657794"/>
            <a:ext cx="3449062" cy="32996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5-5-14-177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1969" y="657794"/>
            <a:ext cx="3521636" cy="26206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8"/>
          <p:cNvSpPr txBox="1">
            <a:spLocks noChangeArrowheads="1"/>
          </p:cNvSpPr>
          <p:nvPr/>
        </p:nvSpPr>
        <p:spPr bwMode="auto">
          <a:xfrm>
            <a:off x="6506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Pacific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1691810415"/>
      </p:ext>
    </p:extLst>
  </p:cSld>
  <p:clrMapOvr>
    <a:masterClrMapping/>
  </p:clrMapOvr>
  <p:transition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-14-14-5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7569" y="796934"/>
            <a:ext cx="5958942" cy="52339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66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Trailside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Ground vine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Climbing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Shrub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Near Salt Water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Leaf shape variations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infestation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Berries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Occasional extra leaves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 thorns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Verdana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5027900" y="2374356"/>
            <a:ext cx="2396718" cy="2308324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Pacific poison oak does </a:t>
            </a:r>
            <a:r>
              <a:rPr lang="en-US" sz="1800" i="1" dirty="0">
                <a:solidFill>
                  <a:srgbClr val="000000"/>
                </a:solidFill>
                <a:latin typeface="Verdana" charset="0"/>
              </a:rPr>
              <a:t>occasionally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have an extra  pair of leaves, beyond the “leaves of three”.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>
            <a:off x="3425745" y="3380154"/>
            <a:ext cx="1576101" cy="82061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9" name="Rectangle 8"/>
          <p:cNvSpPr txBox="1">
            <a:spLocks noChangeArrowheads="1"/>
          </p:cNvSpPr>
          <p:nvPr/>
        </p:nvSpPr>
        <p:spPr bwMode="auto">
          <a:xfrm>
            <a:off x="6506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Pacific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3962282172"/>
      </p:ext>
    </p:extLst>
  </p:cSld>
  <p:clrMapOvr>
    <a:masterClrMapping/>
  </p:clrMapOvr>
  <p:transition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67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399"/>
            <a:ext cx="1619250" cy="4631267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Always /  Never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Trailside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Ground vine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Climbing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Shrub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Near Salt Water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Leaf shape variations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infestation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Berries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Occasional extra leaves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No thorns</a:t>
            </a:r>
            <a:endParaRPr lang="en-US" sz="1400" dirty="0">
              <a:solidFill>
                <a:srgbClr val="FF0000"/>
              </a:solidFill>
              <a:latin typeface="Verdana" charset="0"/>
            </a:endParaRPr>
          </a:p>
        </p:txBody>
      </p:sp>
      <p:pic>
        <p:nvPicPr>
          <p:cNvPr id="3" name="Picture 2" descr="7-29-10-5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3743" y="678637"/>
            <a:ext cx="5417364" cy="54173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8" name="Straight Arrow Connector 7"/>
          <p:cNvCxnSpPr/>
          <p:nvPr/>
        </p:nvCxnSpPr>
        <p:spPr bwMode="auto">
          <a:xfrm flipH="1">
            <a:off x="5614051" y="2748303"/>
            <a:ext cx="892258" cy="141338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5262360" y="1403946"/>
            <a:ext cx="1882203" cy="1754327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Different plant that has thorns: </a:t>
            </a:r>
            <a:r>
              <a:rPr lang="en-US" sz="1800" i="1" dirty="0">
                <a:solidFill>
                  <a:srgbClr val="000000"/>
                </a:solidFill>
                <a:latin typeface="Verdana" charset="0"/>
              </a:rPr>
              <a:t>poison oak never has thorns!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84966" y="2253218"/>
            <a:ext cx="1078521" cy="646331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Poison oak</a:t>
            </a:r>
          </a:p>
        </p:txBody>
      </p:sp>
      <p:cxnSp>
        <p:nvCxnSpPr>
          <p:cNvPr id="17" name="Straight Arrow Connector 16"/>
          <p:cNvCxnSpPr/>
          <p:nvPr/>
        </p:nvCxnSpPr>
        <p:spPr bwMode="auto">
          <a:xfrm>
            <a:off x="872718" y="2689795"/>
            <a:ext cx="1458872" cy="72292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Rectangle 8"/>
          <p:cNvSpPr txBox="1">
            <a:spLocks noChangeArrowheads="1"/>
          </p:cNvSpPr>
          <p:nvPr/>
        </p:nvSpPr>
        <p:spPr bwMode="auto">
          <a:xfrm>
            <a:off x="6506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Pacific </a:t>
            </a:r>
            <a:r>
              <a:rPr lang="en-US" sz="2000" dirty="0"/>
              <a:t>Poison Oak</a:t>
            </a:r>
          </a:p>
        </p:txBody>
      </p:sp>
    </p:spTree>
    <p:extLst>
      <p:ext uri="{BB962C8B-B14F-4D97-AF65-F5344CB8AC3E}">
        <p14:creationId xmlns:p14="http://schemas.microsoft.com/office/powerpoint/2010/main" val="995719672"/>
      </p:ext>
    </p:extLst>
  </p:cSld>
  <p:clrMapOvr>
    <a:masterClrMapping/>
  </p:clrMapOvr>
  <p:transition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68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Small tree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Wetland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Young Growth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Details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Other sumacs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9381" y="992554"/>
            <a:ext cx="5399131" cy="7203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Grows only in </a:t>
            </a:r>
            <a:r>
              <a:rPr lang="en-US" sz="1800" i="1" dirty="0">
                <a:solidFill>
                  <a:srgbClr val="000000"/>
                </a:solidFill>
                <a:latin typeface="+mn-lt"/>
              </a:rPr>
              <a:t>very</a:t>
            </a:r>
            <a:r>
              <a:rPr lang="en-US" sz="1800" dirty="0">
                <a:solidFill>
                  <a:srgbClr val="000000"/>
                </a:solidFill>
                <a:latin typeface="+mn-lt"/>
              </a:rPr>
              <a:t> wet areas. But there can be quite bit once you find it.</a:t>
            </a:r>
          </a:p>
        </p:txBody>
      </p:sp>
      <p:sp>
        <p:nvSpPr>
          <p:cNvPr id="22" name="Rectangle 8"/>
          <p:cNvSpPr txBox="1">
            <a:spLocks noChangeArrowheads="1"/>
          </p:cNvSpPr>
          <p:nvPr/>
        </p:nvSpPr>
        <p:spPr bwMode="auto">
          <a:xfrm>
            <a:off x="13019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</a:t>
            </a:r>
            <a:r>
              <a:rPr lang="en-US" sz="2000" dirty="0"/>
              <a:t>Poison Sumac</a:t>
            </a:r>
          </a:p>
        </p:txBody>
      </p:sp>
      <p:pic>
        <p:nvPicPr>
          <p:cNvPr id="17" name="Picture 16" descr="poison-sumac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48410" y="1869666"/>
            <a:ext cx="6159500" cy="4092554"/>
          </a:xfrm>
          <a:prstGeom prst="rect">
            <a:avLst/>
          </a:prstGeom>
        </p:spPr>
      </p:pic>
      <p:pic>
        <p:nvPicPr>
          <p:cNvPr id="18" name="Picture 17" descr="8-25-07-4.jpg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974" y="2300002"/>
            <a:ext cx="3269436" cy="326943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345268" y="3659879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009D9D"/>
                </a:solidFill>
                <a:latin typeface="+mn-lt"/>
              </a:rPr>
              <a:t>Small Tree</a:t>
            </a:r>
          </a:p>
        </p:txBody>
      </p:sp>
      <p:sp>
        <p:nvSpPr>
          <p:cNvPr id="2" name="Rectangle 1"/>
          <p:cNvSpPr/>
          <p:nvPr/>
        </p:nvSpPr>
        <p:spPr>
          <a:xfrm>
            <a:off x="2328419" y="423706"/>
            <a:ext cx="20622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>
                <a:solidFill>
                  <a:schemeClr val="tx2"/>
                </a:solidFill>
                <a:latin typeface="Verdana"/>
              </a:rPr>
              <a:t>Toxicodendron</a:t>
            </a:r>
            <a:r>
              <a:rPr lang="en-US" sz="1200" dirty="0">
                <a:solidFill>
                  <a:srgbClr val="FFFFFF"/>
                </a:solidFill>
                <a:latin typeface="Verdana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Verdana"/>
              </a:rPr>
              <a:t>vernix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79520548"/>
      </p:ext>
    </p:extLst>
  </p:cSld>
  <p:clrMapOvr>
    <a:masterClrMapping/>
  </p:clrMapOvr>
  <p:transition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69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87300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Small tree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Wetland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Young Growth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Details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Other sumacs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086710" y="1569372"/>
            <a:ext cx="1078521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Poison oak</a:t>
            </a:r>
          </a:p>
        </p:txBody>
      </p:sp>
      <p:pic>
        <p:nvPicPr>
          <p:cNvPr id="7" name="Picture 6" descr="6-27-05-2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17" y="469419"/>
            <a:ext cx="6519449" cy="48515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0" y="5398910"/>
            <a:ext cx="6903590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Poison sumac growing with roots in very wet soil.</a:t>
            </a:r>
          </a:p>
        </p:txBody>
      </p:sp>
      <p:sp>
        <p:nvSpPr>
          <p:cNvPr id="26" name="Rectangle 8"/>
          <p:cNvSpPr txBox="1">
            <a:spLocks noChangeArrowheads="1"/>
          </p:cNvSpPr>
          <p:nvPr/>
        </p:nvSpPr>
        <p:spPr bwMode="auto">
          <a:xfrm>
            <a:off x="13019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</a:t>
            </a:r>
            <a:r>
              <a:rPr lang="en-US" sz="2000" dirty="0"/>
              <a:t>Poison Sumac</a:t>
            </a:r>
          </a:p>
        </p:txBody>
      </p:sp>
    </p:spTree>
    <p:extLst>
      <p:ext uri="{BB962C8B-B14F-4D97-AF65-F5344CB8AC3E}">
        <p14:creationId xmlns:p14="http://schemas.microsoft.com/office/powerpoint/2010/main" val="395493727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7</a:t>
            </a:fld>
            <a:endParaRPr lang="en-US">
              <a:latin typeface="Verdana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1854200" y="114300"/>
            <a:ext cx="6718300" cy="64770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3600" dirty="0">
                <a:solidFill>
                  <a:srgbClr val="FFFFFF"/>
                </a:solidFill>
              </a:rPr>
              <a:t>Eastern</a:t>
            </a:r>
            <a:r>
              <a:rPr lang="en-US" sz="3600" dirty="0"/>
              <a:t> Poison Ivy</a:t>
            </a:r>
          </a:p>
        </p:txBody>
      </p:sp>
      <p:pic>
        <p:nvPicPr>
          <p:cNvPr id="4" name="Picture 3" descr="eastern-PI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80491"/>
            <a:ext cx="6197600" cy="411786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79600" y="774700"/>
            <a:ext cx="345440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800" dirty="0" err="1">
                <a:solidFill>
                  <a:schemeClr val="tx2"/>
                </a:solidFill>
                <a:latin typeface="+mn-lt"/>
              </a:rPr>
              <a:t>Toxicodendron</a:t>
            </a:r>
            <a:r>
              <a:rPr lang="en-US" sz="18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rgbClr val="FFFFFF"/>
                </a:solidFill>
                <a:latin typeface="+mn-lt"/>
              </a:rPr>
              <a:t>radicans</a:t>
            </a:r>
            <a:endParaRPr lang="en-US" sz="1800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8400" y="4682490"/>
            <a:ext cx="1587500" cy="1680210"/>
          </a:xfrm>
          <a:prstGeom prst="rect">
            <a:avLst/>
          </a:prstGeom>
          <a:ln w="38100" cmpd="sng">
            <a:solidFill>
              <a:srgbClr val="FFFFFF"/>
            </a:solidFill>
          </a:ln>
        </p:spPr>
      </p:pic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3000"/>
                    </a14:imgEffect>
                    <a14:imgEffect>
                      <a14:brightnessContrast bright="15000" contras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6499" y="3001645"/>
            <a:ext cx="1576701" cy="1668780"/>
          </a:xfrm>
          <a:prstGeom prst="rect">
            <a:avLst/>
          </a:prstGeom>
          <a:noFill/>
          <a:ln w="38100" cmpd="sng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6499" y="1320800"/>
            <a:ext cx="1576701" cy="1668780"/>
          </a:xfrm>
          <a:prstGeom prst="rect">
            <a:avLst/>
          </a:prstGeom>
          <a:noFill/>
          <a:ln w="38100" cmpd="sng">
            <a:solidFill>
              <a:srgbClr val="FFFFFF"/>
            </a:solidFill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5943600" y="1701800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149F40"/>
                </a:solidFill>
                <a:latin typeface="+mn-lt"/>
              </a:rPr>
              <a:t>Ground</a:t>
            </a:r>
            <a:br>
              <a:rPr lang="en-US" sz="2000" dirty="0">
                <a:solidFill>
                  <a:srgbClr val="149F40"/>
                </a:solidFill>
                <a:latin typeface="+mn-lt"/>
              </a:rPr>
            </a:br>
            <a:r>
              <a:rPr lang="en-US" sz="2000" dirty="0">
                <a:solidFill>
                  <a:srgbClr val="149F40"/>
                </a:solidFill>
                <a:latin typeface="+mn-lt"/>
              </a:rPr>
              <a:t>Vine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3600" y="3441700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149F40"/>
                </a:solidFill>
                <a:latin typeface="+mn-lt"/>
              </a:rPr>
              <a:t>Climbing Vine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43600" y="5283200"/>
            <a:ext cx="152400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149F40"/>
                </a:solidFill>
                <a:latin typeface="+mn-lt"/>
              </a:rPr>
              <a:t>Shrub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0878" y="1582457"/>
            <a:ext cx="2120576" cy="24880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800" dirty="0">
                <a:latin typeface="+mn-lt"/>
              </a:rPr>
              <a:t>This one causes most of the trouble:</a:t>
            </a:r>
          </a:p>
          <a:p>
            <a:r>
              <a:rPr lang="en-US" sz="1800" dirty="0">
                <a:latin typeface="+mn-lt"/>
              </a:rPr>
              <a:t>it grows just about everywhere in eastern US. </a:t>
            </a:r>
          </a:p>
        </p:txBody>
      </p:sp>
    </p:spTree>
    <p:extLst>
      <p:ext uri="{BB962C8B-B14F-4D97-AF65-F5344CB8AC3E}">
        <p14:creationId xmlns:p14="http://schemas.microsoft.com/office/powerpoint/2010/main" val="2452130393"/>
      </p:ext>
    </p:extLst>
  </p:cSld>
  <p:clrMapOvr>
    <a:masterClrMapping/>
  </p:clrMapOvr>
  <p:transition>
    <p:wipe dir="r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70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87300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Small tree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Wetland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Young Growth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Details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Other sumacs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949376" y="5427568"/>
            <a:ext cx="2986778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Young leaves.</a:t>
            </a:r>
          </a:p>
        </p:txBody>
      </p:sp>
      <p:pic>
        <p:nvPicPr>
          <p:cNvPr id="10" name="Picture 9" descr="07-7-07-5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135" y="893559"/>
            <a:ext cx="3715248" cy="45446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32565" y="5427568"/>
            <a:ext cx="3791763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Young poison sumac tree growing in a wetland.</a:t>
            </a:r>
          </a:p>
        </p:txBody>
      </p:sp>
      <p:pic>
        <p:nvPicPr>
          <p:cNvPr id="24" name="Picture 23" descr="6-27-05-2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3744" y="2797338"/>
            <a:ext cx="3223846" cy="26408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Rectangle 8"/>
          <p:cNvSpPr txBox="1">
            <a:spLocks noChangeArrowheads="1"/>
          </p:cNvSpPr>
          <p:nvPr/>
        </p:nvSpPr>
        <p:spPr bwMode="auto">
          <a:xfrm>
            <a:off x="13019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</a:t>
            </a:r>
            <a:r>
              <a:rPr lang="en-US" sz="2000" dirty="0"/>
              <a:t>Poison Sumac</a:t>
            </a:r>
          </a:p>
        </p:txBody>
      </p:sp>
    </p:spTree>
    <p:extLst>
      <p:ext uri="{BB962C8B-B14F-4D97-AF65-F5344CB8AC3E}">
        <p14:creationId xmlns:p14="http://schemas.microsoft.com/office/powerpoint/2010/main" val="2078136827"/>
      </p:ext>
    </p:extLst>
  </p:cSld>
  <p:clrMapOvr>
    <a:masterClrMapping/>
  </p:clrMapOvr>
  <p:transition>
    <p:wipe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71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87300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Small tree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Wetland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Young Growth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Details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Other sumacs</a:t>
            </a:r>
          </a:p>
          <a:p>
            <a:pPr marL="228600" indent="-228600" eaLnBrk="1" hangingPunct="1"/>
            <a:endParaRPr lang="en-US" sz="1400" dirty="0">
              <a:solidFill>
                <a:schemeClr val="accent6">
                  <a:lumMod val="50000"/>
                </a:schemeClr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608103" y="3399474"/>
            <a:ext cx="3347589" cy="161582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Poison sumac details:</a:t>
            </a:r>
          </a:p>
          <a:p>
            <a:pPr marL="285750" indent="-285750">
              <a:spcBef>
                <a:spcPct val="50000"/>
              </a:spcBef>
              <a:buFont typeface="Arial"/>
              <a:buChar char="•"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Red stems</a:t>
            </a:r>
          </a:p>
          <a:p>
            <a:pPr marL="285750" indent="-285750">
              <a:spcBef>
                <a:spcPct val="50000"/>
              </a:spcBef>
              <a:buFont typeface="Arial"/>
              <a:buChar char="•"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Loose growing fruit</a:t>
            </a:r>
          </a:p>
          <a:p>
            <a:pPr marL="285750" indent="-285750">
              <a:spcBef>
                <a:spcPct val="50000"/>
              </a:spcBef>
              <a:buFont typeface="Arial"/>
              <a:buChar char="•"/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Smooth leaf edges</a:t>
            </a:r>
          </a:p>
        </p:txBody>
      </p:sp>
      <p:pic>
        <p:nvPicPr>
          <p:cNvPr id="4" name="Picture 3" descr="6-27-05-1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2822" y="858391"/>
            <a:ext cx="3657600" cy="2438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8-21-05-2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2822" y="3378850"/>
            <a:ext cx="3657600" cy="2438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8-25-07-5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6840" y="850575"/>
            <a:ext cx="3657600" cy="2438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Rectangle 8"/>
          <p:cNvSpPr txBox="1">
            <a:spLocks noChangeArrowheads="1"/>
          </p:cNvSpPr>
          <p:nvPr/>
        </p:nvSpPr>
        <p:spPr bwMode="auto">
          <a:xfrm>
            <a:off x="13019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</a:t>
            </a:r>
            <a:r>
              <a:rPr lang="en-US" sz="2000" dirty="0"/>
              <a:t>Poison Sumac</a:t>
            </a:r>
          </a:p>
        </p:txBody>
      </p:sp>
    </p:spTree>
    <p:extLst>
      <p:ext uri="{BB962C8B-B14F-4D97-AF65-F5344CB8AC3E}">
        <p14:creationId xmlns:p14="http://schemas.microsoft.com/office/powerpoint/2010/main" val="1750913364"/>
      </p:ext>
    </p:extLst>
  </p:cSld>
  <p:clrMapOvr>
    <a:masterClrMapping/>
  </p:clrMapOvr>
  <p:transition>
    <p:wipe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D106713-8454-C544-AA4F-91C867F31D68}" type="slidenum">
              <a:rPr lang="en-US">
                <a:latin typeface="Verdana" charset="0"/>
              </a:rPr>
              <a:pPr/>
              <a:t>72</a:t>
            </a:fld>
            <a:endParaRPr lang="en-US">
              <a:latin typeface="Verdana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7402513" y="1287300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423150" y="1295400"/>
            <a:ext cx="1619250" cy="30734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Small tree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Wetland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Young Growth</a:t>
            </a:r>
          </a:p>
          <a:p>
            <a:pPr marL="228600" indent="-228600" eaLnBrk="1" hangingPunct="1"/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Details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Other sumacs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45890" y="5557822"/>
            <a:ext cx="2517854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 err="1">
                <a:solidFill>
                  <a:srgbClr val="000000"/>
                </a:solidFill>
                <a:latin typeface="Verdana" charset="0"/>
              </a:rPr>
              <a:t>Staghorn</a:t>
            </a: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 sumac: very common</a:t>
            </a:r>
          </a:p>
        </p:txBody>
      </p:sp>
      <p:pic>
        <p:nvPicPr>
          <p:cNvPr id="3" name="Picture 2" descr="06-16-07-6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0300" y="1497950"/>
            <a:ext cx="3767546" cy="3964034"/>
          </a:xfrm>
          <a:prstGeom prst="rect">
            <a:avLst/>
          </a:prstGeom>
        </p:spPr>
      </p:pic>
      <p:pic>
        <p:nvPicPr>
          <p:cNvPr id="9" name="Picture 8" descr="07-02-06-14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66810"/>
            <a:ext cx="3387816" cy="4003959"/>
          </a:xfrm>
          <a:prstGeom prst="rect">
            <a:avLst/>
          </a:prstGeom>
        </p:spPr>
      </p:pic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3515621" y="5557822"/>
            <a:ext cx="2517854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Winged sumac: less common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3793" y="953478"/>
            <a:ext cx="5001848" cy="7072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Two kinds of sumac that are NOT poison sumac:</a:t>
            </a:r>
          </a:p>
        </p:txBody>
      </p:sp>
      <p:sp>
        <p:nvSpPr>
          <p:cNvPr id="26" name="Rectangle 8"/>
          <p:cNvSpPr txBox="1">
            <a:spLocks noChangeArrowheads="1"/>
          </p:cNvSpPr>
          <p:nvPr/>
        </p:nvSpPr>
        <p:spPr bwMode="auto">
          <a:xfrm>
            <a:off x="13019" y="10187"/>
            <a:ext cx="8701128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A closer look at </a:t>
            </a:r>
            <a:r>
              <a:rPr lang="en-US" sz="2000" dirty="0"/>
              <a:t>Poison Sumac</a:t>
            </a:r>
          </a:p>
        </p:txBody>
      </p:sp>
    </p:spTree>
    <p:extLst>
      <p:ext uri="{BB962C8B-B14F-4D97-AF65-F5344CB8AC3E}">
        <p14:creationId xmlns:p14="http://schemas.microsoft.com/office/powerpoint/2010/main" val="3014066103"/>
      </p:ext>
    </p:extLst>
  </p:cSld>
  <p:clrMapOvr>
    <a:masterClrMapping/>
  </p:clrMapOvr>
  <p:transition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3E6E502C-C137-5341-8BA3-8E138634E785}" type="slidenum">
              <a:rPr lang="en-US">
                <a:latin typeface="Verdana" charset="0"/>
              </a:rPr>
              <a:pPr/>
              <a:t>73</a:t>
            </a:fld>
            <a:endParaRPr lang="en-US">
              <a:latin typeface="Verdana" charset="0"/>
            </a:endParaRPr>
          </a:p>
        </p:txBody>
      </p:sp>
      <p:sp>
        <p:nvSpPr>
          <p:cNvPr id="38915" name="Rectangle 17"/>
          <p:cNvSpPr>
            <a:spLocks noChangeArrowheads="1"/>
          </p:cNvSpPr>
          <p:nvPr/>
        </p:nvSpPr>
        <p:spPr bwMode="auto">
          <a:xfrm>
            <a:off x="5040313" y="1293813"/>
            <a:ext cx="41036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17" name="Rectangle 13"/>
          <p:cNvSpPr>
            <a:spLocks noChangeArrowheads="1"/>
          </p:cNvSpPr>
          <p:nvPr/>
        </p:nvSpPr>
        <p:spPr bwMode="auto">
          <a:xfrm>
            <a:off x="5040313" y="3175"/>
            <a:ext cx="41036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3" name="Picture 12" descr="all-four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65" y="1802090"/>
            <a:ext cx="6323949" cy="4201819"/>
          </a:xfrm>
          <a:prstGeom prst="rect">
            <a:avLst/>
          </a:prstGeom>
        </p:spPr>
      </p:pic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6348698" y="2855001"/>
            <a:ext cx="2517854" cy="147732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Verdana" charset="0"/>
              </a:rPr>
              <a:t>Methods for getting rid of the plant are the same for all five plant.</a:t>
            </a:r>
          </a:p>
        </p:txBody>
      </p:sp>
      <p:sp>
        <p:nvSpPr>
          <p:cNvPr id="15" name="Rectangle 8"/>
          <p:cNvSpPr txBox="1">
            <a:spLocks noChangeArrowheads="1"/>
          </p:cNvSpPr>
          <p:nvPr/>
        </p:nvSpPr>
        <p:spPr bwMode="auto">
          <a:xfrm>
            <a:off x="39071" y="26043"/>
            <a:ext cx="8701128" cy="455897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How to </a:t>
            </a:r>
            <a:r>
              <a:rPr lang="en-US" sz="2000" dirty="0"/>
              <a:t>Get Rid of the Plants</a:t>
            </a:r>
          </a:p>
        </p:txBody>
      </p:sp>
    </p:spTree>
  </p:cSld>
  <p:clrMapOvr>
    <a:masterClrMapping/>
  </p:clrMapOvr>
  <p:transition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3E6E502C-C137-5341-8BA3-8E138634E785}" type="slidenum">
              <a:rPr lang="en-US">
                <a:latin typeface="Verdana" charset="0"/>
              </a:rPr>
              <a:pPr/>
              <a:t>74</a:t>
            </a:fld>
            <a:endParaRPr lang="en-US">
              <a:latin typeface="Verdana" charset="0"/>
            </a:endParaRPr>
          </a:p>
        </p:txBody>
      </p:sp>
      <p:sp>
        <p:nvSpPr>
          <p:cNvPr id="38915" name="Rectangle 17"/>
          <p:cNvSpPr>
            <a:spLocks noChangeArrowheads="1"/>
          </p:cNvSpPr>
          <p:nvPr/>
        </p:nvSpPr>
        <p:spPr bwMode="auto">
          <a:xfrm>
            <a:off x="5040313" y="1293813"/>
            <a:ext cx="41036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92346" y="1438356"/>
            <a:ext cx="3683000" cy="2955925"/>
          </a:xfrm>
          <a:noFill/>
        </p:spPr>
        <p:txBody>
          <a:bodyPr>
            <a:spAutoFit/>
          </a:bodyPr>
          <a:lstStyle/>
          <a:p>
            <a:pPr marL="228600" indent="-2286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Tear it out - with great care!</a:t>
            </a:r>
          </a:p>
          <a:p>
            <a:pPr marL="228600" indent="-2286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Cut it to the ground, repeatedly</a:t>
            </a:r>
          </a:p>
          <a:p>
            <a:pPr marL="228600" indent="-228600" eaLnBrk="1" hangingPunct="1"/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Spray it with herbicide - with great care!</a:t>
            </a:r>
          </a:p>
        </p:txBody>
      </p:sp>
      <p:sp>
        <p:nvSpPr>
          <p:cNvPr id="38917" name="Rectangle 13"/>
          <p:cNvSpPr>
            <a:spLocks noChangeArrowheads="1"/>
          </p:cNvSpPr>
          <p:nvPr/>
        </p:nvSpPr>
        <p:spPr bwMode="auto">
          <a:xfrm>
            <a:off x="5040313" y="3175"/>
            <a:ext cx="41036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050" y="534050"/>
            <a:ext cx="4533249" cy="4533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grpSp>
        <p:nvGrpSpPr>
          <p:cNvPr id="38921" name="Group 20"/>
          <p:cNvGrpSpPr>
            <a:grpSpLocks/>
          </p:cNvGrpSpPr>
          <p:nvPr/>
        </p:nvGrpSpPr>
        <p:grpSpPr bwMode="auto">
          <a:xfrm>
            <a:off x="1675423" y="4541268"/>
            <a:ext cx="4775200" cy="1541462"/>
            <a:chOff x="280" y="3184"/>
            <a:chExt cx="2010" cy="748"/>
          </a:xfrm>
          <a:solidFill>
            <a:schemeClr val="accent6">
              <a:lumMod val="50000"/>
            </a:schemeClr>
          </a:solidFill>
        </p:grpSpPr>
        <p:sp>
          <p:nvSpPr>
            <p:cNvPr id="6165" name="Freeform 21"/>
            <p:cNvSpPr>
              <a:spLocks/>
            </p:cNvSpPr>
            <p:nvPr/>
          </p:nvSpPr>
          <p:spPr bwMode="auto">
            <a:xfrm>
              <a:off x="280" y="3184"/>
              <a:ext cx="2010" cy="748"/>
            </a:xfrm>
            <a:custGeom>
              <a:avLst/>
              <a:gdLst/>
              <a:ahLst/>
              <a:cxnLst>
                <a:cxn ang="0">
                  <a:pos x="29" y="23"/>
                </a:cxn>
                <a:cxn ang="0">
                  <a:pos x="159" y="0"/>
                </a:cxn>
                <a:cxn ang="0">
                  <a:pos x="270" y="17"/>
                </a:cxn>
                <a:cxn ang="0">
                  <a:pos x="388" y="29"/>
                </a:cxn>
                <a:cxn ang="0">
                  <a:pos x="559" y="5"/>
                </a:cxn>
                <a:cxn ang="0">
                  <a:pos x="783" y="35"/>
                </a:cxn>
                <a:cxn ang="0">
                  <a:pos x="917" y="35"/>
                </a:cxn>
                <a:cxn ang="0">
                  <a:pos x="1194" y="17"/>
                </a:cxn>
                <a:cxn ang="0">
                  <a:pos x="1523" y="35"/>
                </a:cxn>
                <a:cxn ang="0">
                  <a:pos x="1541" y="70"/>
                </a:cxn>
                <a:cxn ang="0">
                  <a:pos x="1529" y="194"/>
                </a:cxn>
                <a:cxn ang="0">
                  <a:pos x="1530" y="317"/>
                </a:cxn>
                <a:cxn ang="0">
                  <a:pos x="1535" y="405"/>
                </a:cxn>
                <a:cxn ang="0">
                  <a:pos x="1523" y="500"/>
                </a:cxn>
                <a:cxn ang="0">
                  <a:pos x="1494" y="676"/>
                </a:cxn>
                <a:cxn ang="0">
                  <a:pos x="1517" y="870"/>
                </a:cxn>
                <a:cxn ang="0">
                  <a:pos x="1511" y="929"/>
                </a:cxn>
                <a:cxn ang="0">
                  <a:pos x="1376" y="917"/>
                </a:cxn>
                <a:cxn ang="0">
                  <a:pos x="1288" y="923"/>
                </a:cxn>
                <a:cxn ang="0">
                  <a:pos x="1253" y="947"/>
                </a:cxn>
                <a:cxn ang="0">
                  <a:pos x="1165" y="923"/>
                </a:cxn>
                <a:cxn ang="0">
                  <a:pos x="1041" y="923"/>
                </a:cxn>
                <a:cxn ang="0">
                  <a:pos x="789" y="935"/>
                </a:cxn>
                <a:cxn ang="0">
                  <a:pos x="436" y="911"/>
                </a:cxn>
                <a:cxn ang="0">
                  <a:pos x="29" y="911"/>
                </a:cxn>
                <a:cxn ang="0">
                  <a:pos x="0" y="705"/>
                </a:cxn>
                <a:cxn ang="0">
                  <a:pos x="41" y="300"/>
                </a:cxn>
                <a:cxn ang="0">
                  <a:pos x="29" y="23"/>
                </a:cxn>
              </a:cxnLst>
              <a:rect l="0" t="0" r="r" b="b"/>
              <a:pathLst>
                <a:path w="1550" h="953">
                  <a:moveTo>
                    <a:pt x="29" y="23"/>
                  </a:moveTo>
                  <a:cubicBezTo>
                    <a:pt x="76" y="16"/>
                    <a:pt x="114" y="7"/>
                    <a:pt x="159" y="0"/>
                  </a:cubicBezTo>
                  <a:cubicBezTo>
                    <a:pt x="200" y="12"/>
                    <a:pt x="217" y="12"/>
                    <a:pt x="270" y="17"/>
                  </a:cubicBezTo>
                  <a:cubicBezTo>
                    <a:pt x="309" y="20"/>
                    <a:pt x="388" y="29"/>
                    <a:pt x="388" y="29"/>
                  </a:cubicBezTo>
                  <a:cubicBezTo>
                    <a:pt x="468" y="24"/>
                    <a:pt x="493" y="21"/>
                    <a:pt x="559" y="5"/>
                  </a:cubicBezTo>
                  <a:cubicBezTo>
                    <a:pt x="661" y="16"/>
                    <a:pt x="692" y="4"/>
                    <a:pt x="783" y="35"/>
                  </a:cubicBezTo>
                  <a:cubicBezTo>
                    <a:pt x="844" y="29"/>
                    <a:pt x="867" y="54"/>
                    <a:pt x="917" y="35"/>
                  </a:cubicBezTo>
                  <a:cubicBezTo>
                    <a:pt x="936" y="27"/>
                    <a:pt x="1194" y="17"/>
                    <a:pt x="1194" y="17"/>
                  </a:cubicBezTo>
                  <a:cubicBezTo>
                    <a:pt x="1376" y="27"/>
                    <a:pt x="1340" y="26"/>
                    <a:pt x="1523" y="35"/>
                  </a:cubicBezTo>
                  <a:cubicBezTo>
                    <a:pt x="1527" y="47"/>
                    <a:pt x="1540" y="56"/>
                    <a:pt x="1541" y="70"/>
                  </a:cubicBezTo>
                  <a:cubicBezTo>
                    <a:pt x="1543" y="114"/>
                    <a:pt x="1535" y="152"/>
                    <a:pt x="1529" y="194"/>
                  </a:cubicBezTo>
                  <a:cubicBezTo>
                    <a:pt x="1534" y="249"/>
                    <a:pt x="1516" y="264"/>
                    <a:pt x="1530" y="317"/>
                  </a:cubicBezTo>
                  <a:cubicBezTo>
                    <a:pt x="1524" y="343"/>
                    <a:pt x="1550" y="383"/>
                    <a:pt x="1535" y="405"/>
                  </a:cubicBezTo>
                  <a:cubicBezTo>
                    <a:pt x="1520" y="449"/>
                    <a:pt x="1532" y="408"/>
                    <a:pt x="1523" y="500"/>
                  </a:cubicBezTo>
                  <a:cubicBezTo>
                    <a:pt x="1517" y="558"/>
                    <a:pt x="1505" y="618"/>
                    <a:pt x="1494" y="676"/>
                  </a:cubicBezTo>
                  <a:cubicBezTo>
                    <a:pt x="1497" y="745"/>
                    <a:pt x="1499" y="804"/>
                    <a:pt x="1517" y="870"/>
                  </a:cubicBezTo>
                  <a:cubicBezTo>
                    <a:pt x="1515" y="889"/>
                    <a:pt x="1529" y="922"/>
                    <a:pt x="1511" y="929"/>
                  </a:cubicBezTo>
                  <a:cubicBezTo>
                    <a:pt x="1468" y="943"/>
                    <a:pt x="1421" y="918"/>
                    <a:pt x="1376" y="917"/>
                  </a:cubicBezTo>
                  <a:cubicBezTo>
                    <a:pt x="1346" y="916"/>
                    <a:pt x="1317" y="921"/>
                    <a:pt x="1288" y="923"/>
                  </a:cubicBezTo>
                  <a:cubicBezTo>
                    <a:pt x="1241" y="938"/>
                    <a:pt x="1300" y="915"/>
                    <a:pt x="1253" y="947"/>
                  </a:cubicBezTo>
                  <a:cubicBezTo>
                    <a:pt x="1242" y="953"/>
                    <a:pt x="1176" y="919"/>
                    <a:pt x="1165" y="923"/>
                  </a:cubicBezTo>
                  <a:cubicBezTo>
                    <a:pt x="1105" y="912"/>
                    <a:pt x="1099" y="938"/>
                    <a:pt x="1041" y="923"/>
                  </a:cubicBezTo>
                  <a:cubicBezTo>
                    <a:pt x="937" y="928"/>
                    <a:pt x="872" y="925"/>
                    <a:pt x="789" y="935"/>
                  </a:cubicBezTo>
                  <a:cubicBezTo>
                    <a:pt x="727" y="925"/>
                    <a:pt x="496" y="923"/>
                    <a:pt x="436" y="911"/>
                  </a:cubicBezTo>
                  <a:cubicBezTo>
                    <a:pt x="284" y="913"/>
                    <a:pt x="180" y="948"/>
                    <a:pt x="29" y="911"/>
                  </a:cubicBezTo>
                  <a:cubicBezTo>
                    <a:pt x="22" y="842"/>
                    <a:pt x="16" y="772"/>
                    <a:pt x="0" y="705"/>
                  </a:cubicBezTo>
                  <a:cubicBezTo>
                    <a:pt x="4" y="605"/>
                    <a:pt x="9" y="376"/>
                    <a:pt x="41" y="300"/>
                  </a:cubicBezTo>
                  <a:cubicBezTo>
                    <a:pt x="38" y="205"/>
                    <a:pt x="29" y="115"/>
                    <a:pt x="29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923" name="Rectangle 22"/>
            <p:cNvSpPr>
              <a:spLocks noChangeArrowheads="1"/>
            </p:cNvSpPr>
            <p:nvPr/>
          </p:nvSpPr>
          <p:spPr bwMode="auto">
            <a:xfrm>
              <a:off x="379" y="3258"/>
              <a:ext cx="1909" cy="5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000" b="0" dirty="0">
                  <a:solidFill>
                    <a:schemeClr val="tx2"/>
                  </a:solidFill>
                  <a:latin typeface="+mn-lt"/>
                </a:rPr>
                <a:t>This little curbside patch would be easy to dig with a shovel and bury in a plastic bag. It</a:t>
              </a:r>
              <a:r>
                <a:rPr lang="ja-JP" altLang="en-US" sz="2000" b="0" dirty="0">
                  <a:solidFill>
                    <a:schemeClr val="tx2"/>
                  </a:solidFill>
                  <a:latin typeface="+mn-lt"/>
                </a:rPr>
                <a:t>’</a:t>
              </a:r>
              <a:r>
                <a:rPr lang="en-US" sz="2000" b="0" dirty="0">
                  <a:solidFill>
                    <a:schemeClr val="tx2"/>
                  </a:solidFill>
                  <a:latin typeface="+mn-lt"/>
                </a:rPr>
                <a:t>s rarely this easy.</a:t>
              </a:r>
            </a:p>
          </p:txBody>
        </p:sp>
      </p:grpSp>
      <p:sp>
        <p:nvSpPr>
          <p:cNvPr id="13" name="Rectangle 8"/>
          <p:cNvSpPr txBox="1">
            <a:spLocks noChangeArrowheads="1"/>
          </p:cNvSpPr>
          <p:nvPr/>
        </p:nvSpPr>
        <p:spPr bwMode="auto">
          <a:xfrm>
            <a:off x="39071" y="26043"/>
            <a:ext cx="8701128" cy="455897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How to </a:t>
            </a:r>
            <a:r>
              <a:rPr lang="en-US" sz="2000" dirty="0"/>
              <a:t>Get Rid of the Plants</a:t>
            </a:r>
          </a:p>
        </p:txBody>
      </p:sp>
    </p:spTree>
    <p:extLst>
      <p:ext uri="{BB962C8B-B14F-4D97-AF65-F5344CB8AC3E}">
        <p14:creationId xmlns:p14="http://schemas.microsoft.com/office/powerpoint/2010/main" val="4042007724"/>
      </p:ext>
    </p:extLst>
  </p:cSld>
  <p:clrMapOvr>
    <a:masterClrMapping/>
  </p:clrMapOvr>
  <p:transition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DD5CE87-5EB5-9E4F-A038-77FEC1F7D113}" type="slidenum">
              <a:rPr lang="en-US">
                <a:latin typeface="Verdana" charset="0"/>
              </a:rPr>
              <a:pPr/>
              <a:t>75</a:t>
            </a:fld>
            <a:endParaRPr lang="en-US">
              <a:latin typeface="Verdana" charset="0"/>
            </a:endParaRPr>
          </a:p>
        </p:txBody>
      </p:sp>
      <p:sp>
        <p:nvSpPr>
          <p:cNvPr id="3993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41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7391400" y="1295400"/>
            <a:ext cx="1651000" cy="3416300"/>
          </a:xfrm>
        </p:spPr>
        <p:txBody>
          <a:bodyPr/>
          <a:lstStyle/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Tear it out - with great care!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Cut it to the ground, repeatedly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Spray it with herbicide - with great care!</a:t>
            </a:r>
          </a:p>
        </p:txBody>
      </p:sp>
      <p:sp>
        <p:nvSpPr>
          <p:cNvPr id="39942" name="Text Box 5"/>
          <p:cNvSpPr txBox="1">
            <a:spLocks noChangeArrowheads="1"/>
          </p:cNvSpPr>
          <p:nvPr/>
        </p:nvSpPr>
        <p:spPr bwMode="auto">
          <a:xfrm>
            <a:off x="280989" y="4130675"/>
            <a:ext cx="6785422" cy="301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Tearing it out with gloves:</a:t>
            </a: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you can catch a bad rash</a:t>
            </a: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throw away the gloves</a:t>
            </a:r>
          </a:p>
          <a:p>
            <a:pPr>
              <a:spcBef>
                <a:spcPct val="50000"/>
              </a:spcBef>
              <a:buFont typeface="Times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you may have to tear it out again, since it is tenacious</a:t>
            </a:r>
          </a:p>
          <a:p>
            <a:pPr>
              <a:spcBef>
                <a:spcPct val="50000"/>
              </a:spcBef>
              <a:buFont typeface="Times" charset="0"/>
              <a:buChar char="•"/>
            </a:pPr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endParaRPr lang="en-US" sz="2000" dirty="0">
              <a:solidFill>
                <a:srgbClr val="000000"/>
              </a:solidFill>
              <a:latin typeface="Verdana" charset="0"/>
            </a:endParaRPr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39071" y="26043"/>
            <a:ext cx="8701128" cy="455897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How to </a:t>
            </a:r>
            <a:r>
              <a:rPr lang="en-US" sz="2000" dirty="0"/>
              <a:t>Get Rid of the Plants</a:t>
            </a:r>
          </a:p>
        </p:txBody>
      </p:sp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419" y="979995"/>
            <a:ext cx="3943355" cy="23485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6061" y="3339821"/>
            <a:ext cx="45234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+mn-lt"/>
              </a:rPr>
              <a:t>https://</a:t>
            </a:r>
            <a:r>
              <a:rPr lang="en-US" sz="1000" dirty="0" err="1">
                <a:latin typeface="+mn-lt"/>
              </a:rPr>
              <a:t>www.youtube.com</a:t>
            </a:r>
            <a:r>
              <a:rPr lang="en-US" sz="1000" dirty="0">
                <a:latin typeface="+mn-lt"/>
              </a:rPr>
              <a:t>/</a:t>
            </a:r>
            <a:r>
              <a:rPr lang="en-US" sz="1000" dirty="0" err="1">
                <a:latin typeface="+mn-lt"/>
              </a:rPr>
              <a:t>watch?v</a:t>
            </a:r>
            <a:r>
              <a:rPr lang="en-US" sz="1000" dirty="0">
                <a:latin typeface="+mn-lt"/>
              </a:rPr>
              <a:t>=Yc7d</a:t>
            </a:r>
            <a:r>
              <a:rPr lang="en-US" sz="1000" dirty="0">
                <a:latin typeface="+mn-lt"/>
                <a:hlinkClick r:id="rId2"/>
              </a:rPr>
              <a:t>k</a:t>
            </a:r>
            <a:r>
              <a:rPr lang="en-US" sz="1000" dirty="0">
                <a:latin typeface="+mn-lt"/>
              </a:rPr>
              <a:t>a-8-XI</a:t>
            </a:r>
          </a:p>
        </p:txBody>
      </p:sp>
      <p:sp>
        <p:nvSpPr>
          <p:cNvPr id="4" name="Rectangle 3"/>
          <p:cNvSpPr/>
          <p:nvPr/>
        </p:nvSpPr>
        <p:spPr>
          <a:xfrm>
            <a:off x="4644499" y="1755618"/>
            <a:ext cx="12430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Verdana" charset="0"/>
              </a:rPr>
              <a:t>Watch a pro tear out poison ivy on YouTube.</a:t>
            </a:r>
            <a:endParaRPr lang="en-US" sz="1200" dirty="0"/>
          </a:p>
        </p:txBody>
      </p:sp>
    </p:spTree>
  </p:cSld>
  <p:clrMapOvr>
    <a:masterClrMapping/>
  </p:clrMapOvr>
  <p:transition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CAF9BB59-C1EC-D842-9D04-ED3EA2A316A1}" type="slidenum">
              <a:rPr lang="en-US">
                <a:latin typeface="Verdana" charset="0"/>
              </a:rPr>
              <a:pPr/>
              <a:t>76</a:t>
            </a:fld>
            <a:endParaRPr lang="en-US">
              <a:latin typeface="Verdana" charset="0"/>
            </a:endParaRPr>
          </a:p>
        </p:txBody>
      </p:sp>
      <p:pic>
        <p:nvPicPr>
          <p:cNvPr id="30726" name="Picture 1030" descr="cuttable.jpg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897" y="547293"/>
            <a:ext cx="4857466" cy="5831281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D5D47">
                <a:alpha val="74998"/>
              </a:srgbClr>
            </a:outerShdw>
          </a:effectLst>
        </p:spPr>
      </p:pic>
      <p:sp>
        <p:nvSpPr>
          <p:cNvPr id="40964" name="Rectangle 103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5" name="Rectangle 1033"/>
          <p:cNvSpPr>
            <a:spLocks noChangeArrowheads="1"/>
          </p:cNvSpPr>
          <p:nvPr/>
        </p:nvSpPr>
        <p:spPr bwMode="auto">
          <a:xfrm>
            <a:off x="7391400" y="1295400"/>
            <a:ext cx="1651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spcBef>
                <a:spcPct val="20000"/>
              </a:spcBef>
              <a:buFontTx/>
              <a:buChar char="•"/>
            </a:pPr>
            <a:r>
              <a:rPr lang="en-US" sz="1400" b="0" dirty="0">
                <a:latin typeface="Verdana" charset="0"/>
              </a:rPr>
              <a:t>Tear it out - with great care!</a:t>
            </a:r>
          </a:p>
          <a:p>
            <a:pPr marL="228600" indent="-228600" eaLnBrk="1" hangingPunct="1"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Cut it to the ground, repeatedly</a:t>
            </a:r>
          </a:p>
          <a:p>
            <a:pPr marL="228600" indent="-228600" eaLnBrk="1" hangingPunct="1">
              <a:spcBef>
                <a:spcPct val="20000"/>
              </a:spcBef>
              <a:buFontTx/>
              <a:buChar char="•"/>
            </a:pPr>
            <a:r>
              <a:rPr lang="en-US" sz="1400" b="0" dirty="0">
                <a:latin typeface="Verdana" charset="0"/>
              </a:rPr>
              <a:t>Spray it with herbicide - with great care!</a:t>
            </a:r>
          </a:p>
        </p:txBody>
      </p:sp>
      <p:sp>
        <p:nvSpPr>
          <p:cNvPr id="40966" name="Rectangle 1034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7" name="Text Box 1028"/>
          <p:cNvSpPr txBox="1">
            <a:spLocks noChangeArrowheads="1"/>
          </p:cNvSpPr>
          <p:nvPr/>
        </p:nvSpPr>
        <p:spPr bwMode="auto">
          <a:xfrm>
            <a:off x="5497513" y="3962400"/>
            <a:ext cx="3481387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Cutting it off at the base will eventually kill it. 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This works well for a few vines; it</a:t>
            </a:r>
            <a:r>
              <a:rPr lang="ja-JP" altLang="en-US" sz="2000" dirty="0">
                <a:solidFill>
                  <a:srgbClr val="000000"/>
                </a:solidFill>
                <a:latin typeface="Verdana" charset="0"/>
              </a:rPr>
              <a:t>’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s not practical for a whole field.</a:t>
            </a:r>
          </a:p>
          <a:p>
            <a:pPr>
              <a:spcBef>
                <a:spcPct val="50000"/>
              </a:spcBef>
              <a:buFontTx/>
              <a:buChar char="-"/>
            </a:pPr>
            <a:endParaRPr lang="en-US" sz="2000" dirty="0">
              <a:solidFill>
                <a:srgbClr val="000000"/>
              </a:solidFill>
              <a:latin typeface="Verdana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39071" y="26043"/>
            <a:ext cx="8701128" cy="455897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How to </a:t>
            </a:r>
            <a:r>
              <a:rPr lang="en-US" sz="2000" dirty="0"/>
              <a:t>Get Rid of the Plants</a:t>
            </a:r>
          </a:p>
        </p:txBody>
      </p:sp>
    </p:spTree>
  </p:cSld>
  <p:clrMapOvr>
    <a:masterClrMapping/>
  </p:clrMapOvr>
  <p:transition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96A5C59E-E42C-6149-9299-2658C63D0FD2}" type="slidenum">
              <a:rPr lang="en-US">
                <a:latin typeface="Verdana" charset="0"/>
              </a:rPr>
              <a:pPr/>
              <a:t>77</a:t>
            </a:fld>
            <a:endParaRPr lang="en-US">
              <a:latin typeface="Verdana" charset="0"/>
            </a:endParaRPr>
          </a:p>
        </p:txBody>
      </p:sp>
      <p:grpSp>
        <p:nvGrpSpPr>
          <p:cNvPr id="41987" name="Group 15"/>
          <p:cNvGrpSpPr>
            <a:grpSpLocks/>
          </p:cNvGrpSpPr>
          <p:nvPr/>
        </p:nvGrpSpPr>
        <p:grpSpPr bwMode="auto">
          <a:xfrm>
            <a:off x="414338" y="1654175"/>
            <a:ext cx="4187825" cy="4298950"/>
            <a:chOff x="269" y="1050"/>
            <a:chExt cx="2181" cy="2100"/>
          </a:xfrm>
        </p:grpSpPr>
        <p:sp>
          <p:nvSpPr>
            <p:cNvPr id="41994" name="Rectangle 2"/>
            <p:cNvSpPr>
              <a:spLocks noChangeArrowheads="1"/>
            </p:cNvSpPr>
            <p:nvPr/>
          </p:nvSpPr>
          <p:spPr bwMode="auto">
            <a:xfrm>
              <a:off x="269" y="1050"/>
              <a:ext cx="2181" cy="21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41995" name="Picture 5" descr="hero.jpg                                                       000232FBMacintosh HD                   B74677AA: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2" y="2166"/>
              <a:ext cx="931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6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9" y="1149"/>
              <a:ext cx="882" cy="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7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1101"/>
              <a:ext cx="914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8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" y="2169"/>
              <a:ext cx="852" cy="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989" name="Rectangle 11"/>
          <p:cNvSpPr>
            <a:spLocks noChangeArrowheads="1"/>
          </p:cNvSpPr>
          <p:nvPr/>
        </p:nvSpPr>
        <p:spPr bwMode="auto">
          <a:xfrm>
            <a:off x="7391400" y="1295400"/>
            <a:ext cx="1651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spcBef>
                <a:spcPct val="20000"/>
              </a:spcBef>
              <a:buFontTx/>
              <a:buChar char="•"/>
            </a:pPr>
            <a:r>
              <a:rPr lang="en-US" sz="1400" b="0" dirty="0">
                <a:latin typeface="Verdana" charset="0"/>
              </a:rPr>
              <a:t>Tear it out - with great care!</a:t>
            </a:r>
          </a:p>
          <a:p>
            <a:pPr marL="228600" indent="-228600" eaLnBrk="1" hangingPunct="1">
              <a:spcBef>
                <a:spcPct val="20000"/>
              </a:spcBef>
              <a:buFontTx/>
              <a:buChar char="•"/>
            </a:pPr>
            <a:r>
              <a:rPr lang="en-US" sz="1400" b="0" dirty="0">
                <a:latin typeface="Verdana" charset="0"/>
              </a:rPr>
              <a:t>Cut it to the ground, repeatedly</a:t>
            </a:r>
          </a:p>
          <a:p>
            <a:pPr marL="228600" indent="-228600" eaLnBrk="1" hangingPunct="1">
              <a:spcBef>
                <a:spcPct val="20000"/>
              </a:spcBef>
              <a:buFontTx/>
              <a:buChar char="•"/>
            </a:pPr>
            <a:r>
              <a:rPr lang="en-US" sz="1400" b="0" dirty="0">
                <a:solidFill>
                  <a:srgbClr val="FF0000"/>
                </a:solidFill>
                <a:latin typeface="Verdana" charset="0"/>
              </a:rPr>
              <a:t>Spray it with herbicide - with great care!</a:t>
            </a:r>
          </a:p>
        </p:txBody>
      </p:sp>
      <p:sp>
        <p:nvSpPr>
          <p:cNvPr id="41990" name="Rectangle 12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991" name="Text Box 9"/>
          <p:cNvSpPr txBox="1">
            <a:spLocks noChangeArrowheads="1"/>
          </p:cNvSpPr>
          <p:nvPr/>
        </p:nvSpPr>
        <p:spPr bwMode="auto">
          <a:xfrm>
            <a:off x="4832350" y="4673600"/>
            <a:ext cx="4008438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Herbicide does work, but you can kill useful plants, and all poisons have to be used with great care.</a:t>
            </a:r>
          </a:p>
        </p:txBody>
      </p:sp>
      <p:sp>
        <p:nvSpPr>
          <p:cNvPr id="16" name="Rectangle 8"/>
          <p:cNvSpPr txBox="1">
            <a:spLocks noChangeArrowheads="1"/>
          </p:cNvSpPr>
          <p:nvPr/>
        </p:nvSpPr>
        <p:spPr bwMode="auto">
          <a:xfrm>
            <a:off x="39071" y="26043"/>
            <a:ext cx="8701128" cy="455897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How to </a:t>
            </a:r>
            <a:r>
              <a:rPr lang="en-US" sz="2000" dirty="0"/>
              <a:t>Get Rid of the Plants</a:t>
            </a:r>
          </a:p>
        </p:txBody>
      </p:sp>
    </p:spTree>
  </p:cSld>
  <p:clrMapOvr>
    <a:masterClrMapping/>
  </p:clrMapOvr>
  <p:transition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CF3634A4-AC1D-3446-A0BE-6C6BC271C8E4}" type="slidenum">
              <a:rPr lang="en-US">
                <a:latin typeface="Verdana" charset="0"/>
              </a:rPr>
              <a:pPr/>
              <a:t>78</a:t>
            </a:fld>
            <a:endParaRPr lang="en-US">
              <a:latin typeface="Verdana" charset="0"/>
            </a:endParaRPr>
          </a:p>
        </p:txBody>
      </p:sp>
      <p:pic>
        <p:nvPicPr>
          <p:cNvPr id="31754" name="Picture 1034" descr="goat.jpg  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256" y="584220"/>
            <a:ext cx="3819444" cy="5807055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D5D47">
                <a:alpha val="74998"/>
              </a:srgbClr>
            </a:outerShdw>
          </a:effectLst>
        </p:spPr>
      </p:pic>
      <p:sp>
        <p:nvSpPr>
          <p:cNvPr id="43012" name="Rectangle 1035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3" name="Rectangle 1036"/>
          <p:cNvSpPr>
            <a:spLocks noChangeArrowheads="1"/>
          </p:cNvSpPr>
          <p:nvPr/>
        </p:nvSpPr>
        <p:spPr bwMode="auto">
          <a:xfrm>
            <a:off x="7391400" y="1295400"/>
            <a:ext cx="1651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spcBef>
                <a:spcPct val="20000"/>
              </a:spcBef>
              <a:buFontTx/>
              <a:buChar char="•"/>
            </a:pPr>
            <a:r>
              <a:rPr lang="en-US" sz="1400" b="0">
                <a:latin typeface="Verdana" charset="0"/>
              </a:rPr>
              <a:t>Tear it out - with great care!</a:t>
            </a:r>
          </a:p>
          <a:p>
            <a:pPr marL="228600" indent="-228600" eaLnBrk="1" hangingPunct="1">
              <a:spcBef>
                <a:spcPct val="20000"/>
              </a:spcBef>
              <a:buFontTx/>
              <a:buChar char="•"/>
            </a:pPr>
            <a:r>
              <a:rPr lang="en-US" sz="1400" b="0">
                <a:latin typeface="Verdana" charset="0"/>
              </a:rPr>
              <a:t>Cut it to the ground, repeatedly</a:t>
            </a:r>
          </a:p>
          <a:p>
            <a:pPr marL="228600" indent="-228600" eaLnBrk="1" hangingPunct="1">
              <a:spcBef>
                <a:spcPct val="20000"/>
              </a:spcBef>
              <a:buFontTx/>
              <a:buChar char="•"/>
            </a:pPr>
            <a:r>
              <a:rPr lang="en-US" sz="1400" b="0">
                <a:latin typeface="Verdana" charset="0"/>
              </a:rPr>
              <a:t>Spray it with herbicide - with great care!</a:t>
            </a:r>
            <a:endParaRPr lang="en-US" sz="1400">
              <a:solidFill>
                <a:srgbClr val="000000"/>
              </a:solidFill>
              <a:latin typeface="Verdana" charset="0"/>
            </a:endParaRPr>
          </a:p>
          <a:p>
            <a:pPr marL="228600" indent="-228600" eaLnBrk="1" hangingPunct="1">
              <a:spcBef>
                <a:spcPct val="2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  <a:latin typeface="Verdana" charset="0"/>
              </a:rPr>
              <a:t>Get a goat!</a:t>
            </a:r>
            <a:endParaRPr lang="en-US" sz="1400" b="0">
              <a:latin typeface="Verdana" charset="0"/>
            </a:endParaRPr>
          </a:p>
        </p:txBody>
      </p:sp>
      <p:sp>
        <p:nvSpPr>
          <p:cNvPr id="43014" name="Rectangle 103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7" name="Text Box 1033"/>
          <p:cNvSpPr txBox="1">
            <a:spLocks noChangeArrowheads="1"/>
          </p:cNvSpPr>
          <p:nvPr/>
        </p:nvSpPr>
        <p:spPr bwMode="auto">
          <a:xfrm>
            <a:off x="4494051" y="2762292"/>
            <a:ext cx="2832872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Goats can eat poison ivy and oak with no ill effects.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This has to be the most ecological way to control poison ivy, if not always the most practical.</a:t>
            </a:r>
          </a:p>
        </p:txBody>
      </p:sp>
      <p:grpSp>
        <p:nvGrpSpPr>
          <p:cNvPr id="43018" name="Group 1042"/>
          <p:cNvGrpSpPr>
            <a:grpSpLocks/>
          </p:cNvGrpSpPr>
          <p:nvPr/>
        </p:nvGrpSpPr>
        <p:grpSpPr bwMode="auto">
          <a:xfrm>
            <a:off x="4506546" y="1486551"/>
            <a:ext cx="1549400" cy="1168400"/>
            <a:chOff x="2280" y="432"/>
            <a:chExt cx="976" cy="736"/>
          </a:xfrm>
          <a:solidFill>
            <a:schemeClr val="accent6">
              <a:lumMod val="50000"/>
            </a:schemeClr>
          </a:solidFill>
        </p:grpSpPr>
        <p:sp>
          <p:nvSpPr>
            <p:cNvPr id="31760" name="Freeform 1040"/>
            <p:cNvSpPr>
              <a:spLocks/>
            </p:cNvSpPr>
            <p:nvPr/>
          </p:nvSpPr>
          <p:spPr bwMode="auto">
            <a:xfrm>
              <a:off x="2280" y="432"/>
              <a:ext cx="976" cy="736"/>
            </a:xfrm>
            <a:custGeom>
              <a:avLst/>
              <a:gdLst/>
              <a:ahLst/>
              <a:cxnLst>
                <a:cxn ang="0">
                  <a:pos x="29" y="23"/>
                </a:cxn>
                <a:cxn ang="0">
                  <a:pos x="159" y="0"/>
                </a:cxn>
                <a:cxn ang="0">
                  <a:pos x="270" y="17"/>
                </a:cxn>
                <a:cxn ang="0">
                  <a:pos x="388" y="29"/>
                </a:cxn>
                <a:cxn ang="0">
                  <a:pos x="559" y="5"/>
                </a:cxn>
                <a:cxn ang="0">
                  <a:pos x="783" y="35"/>
                </a:cxn>
                <a:cxn ang="0">
                  <a:pos x="917" y="35"/>
                </a:cxn>
                <a:cxn ang="0">
                  <a:pos x="1194" y="17"/>
                </a:cxn>
                <a:cxn ang="0">
                  <a:pos x="1523" y="35"/>
                </a:cxn>
                <a:cxn ang="0">
                  <a:pos x="1541" y="70"/>
                </a:cxn>
                <a:cxn ang="0">
                  <a:pos x="1529" y="194"/>
                </a:cxn>
                <a:cxn ang="0">
                  <a:pos x="1530" y="317"/>
                </a:cxn>
                <a:cxn ang="0">
                  <a:pos x="1535" y="405"/>
                </a:cxn>
                <a:cxn ang="0">
                  <a:pos x="1523" y="500"/>
                </a:cxn>
                <a:cxn ang="0">
                  <a:pos x="1494" y="676"/>
                </a:cxn>
                <a:cxn ang="0">
                  <a:pos x="1517" y="870"/>
                </a:cxn>
                <a:cxn ang="0">
                  <a:pos x="1511" y="929"/>
                </a:cxn>
                <a:cxn ang="0">
                  <a:pos x="1376" y="917"/>
                </a:cxn>
                <a:cxn ang="0">
                  <a:pos x="1288" y="923"/>
                </a:cxn>
                <a:cxn ang="0">
                  <a:pos x="1253" y="947"/>
                </a:cxn>
                <a:cxn ang="0">
                  <a:pos x="1165" y="923"/>
                </a:cxn>
                <a:cxn ang="0">
                  <a:pos x="1041" y="923"/>
                </a:cxn>
                <a:cxn ang="0">
                  <a:pos x="789" y="935"/>
                </a:cxn>
                <a:cxn ang="0">
                  <a:pos x="436" y="911"/>
                </a:cxn>
                <a:cxn ang="0">
                  <a:pos x="29" y="911"/>
                </a:cxn>
                <a:cxn ang="0">
                  <a:pos x="0" y="705"/>
                </a:cxn>
                <a:cxn ang="0">
                  <a:pos x="41" y="300"/>
                </a:cxn>
                <a:cxn ang="0">
                  <a:pos x="29" y="23"/>
                </a:cxn>
              </a:cxnLst>
              <a:rect l="0" t="0" r="r" b="b"/>
              <a:pathLst>
                <a:path w="1550" h="953">
                  <a:moveTo>
                    <a:pt x="29" y="23"/>
                  </a:moveTo>
                  <a:cubicBezTo>
                    <a:pt x="76" y="16"/>
                    <a:pt x="114" y="7"/>
                    <a:pt x="159" y="0"/>
                  </a:cubicBezTo>
                  <a:cubicBezTo>
                    <a:pt x="200" y="12"/>
                    <a:pt x="217" y="12"/>
                    <a:pt x="270" y="17"/>
                  </a:cubicBezTo>
                  <a:cubicBezTo>
                    <a:pt x="309" y="20"/>
                    <a:pt x="388" y="29"/>
                    <a:pt x="388" y="29"/>
                  </a:cubicBezTo>
                  <a:cubicBezTo>
                    <a:pt x="468" y="24"/>
                    <a:pt x="493" y="21"/>
                    <a:pt x="559" y="5"/>
                  </a:cubicBezTo>
                  <a:cubicBezTo>
                    <a:pt x="661" y="16"/>
                    <a:pt x="692" y="4"/>
                    <a:pt x="783" y="35"/>
                  </a:cubicBezTo>
                  <a:cubicBezTo>
                    <a:pt x="844" y="29"/>
                    <a:pt x="867" y="54"/>
                    <a:pt x="917" y="35"/>
                  </a:cubicBezTo>
                  <a:cubicBezTo>
                    <a:pt x="936" y="27"/>
                    <a:pt x="1194" y="17"/>
                    <a:pt x="1194" y="17"/>
                  </a:cubicBezTo>
                  <a:cubicBezTo>
                    <a:pt x="1376" y="27"/>
                    <a:pt x="1340" y="26"/>
                    <a:pt x="1523" y="35"/>
                  </a:cubicBezTo>
                  <a:cubicBezTo>
                    <a:pt x="1527" y="47"/>
                    <a:pt x="1540" y="56"/>
                    <a:pt x="1541" y="70"/>
                  </a:cubicBezTo>
                  <a:cubicBezTo>
                    <a:pt x="1543" y="114"/>
                    <a:pt x="1535" y="152"/>
                    <a:pt x="1529" y="194"/>
                  </a:cubicBezTo>
                  <a:cubicBezTo>
                    <a:pt x="1534" y="249"/>
                    <a:pt x="1516" y="264"/>
                    <a:pt x="1530" y="317"/>
                  </a:cubicBezTo>
                  <a:cubicBezTo>
                    <a:pt x="1524" y="343"/>
                    <a:pt x="1550" y="383"/>
                    <a:pt x="1535" y="405"/>
                  </a:cubicBezTo>
                  <a:cubicBezTo>
                    <a:pt x="1520" y="449"/>
                    <a:pt x="1532" y="408"/>
                    <a:pt x="1523" y="500"/>
                  </a:cubicBezTo>
                  <a:cubicBezTo>
                    <a:pt x="1517" y="558"/>
                    <a:pt x="1505" y="618"/>
                    <a:pt x="1494" y="676"/>
                  </a:cubicBezTo>
                  <a:cubicBezTo>
                    <a:pt x="1497" y="745"/>
                    <a:pt x="1499" y="804"/>
                    <a:pt x="1517" y="870"/>
                  </a:cubicBezTo>
                  <a:cubicBezTo>
                    <a:pt x="1515" y="889"/>
                    <a:pt x="1529" y="922"/>
                    <a:pt x="1511" y="929"/>
                  </a:cubicBezTo>
                  <a:cubicBezTo>
                    <a:pt x="1468" y="943"/>
                    <a:pt x="1421" y="918"/>
                    <a:pt x="1376" y="917"/>
                  </a:cubicBezTo>
                  <a:cubicBezTo>
                    <a:pt x="1346" y="916"/>
                    <a:pt x="1317" y="921"/>
                    <a:pt x="1288" y="923"/>
                  </a:cubicBezTo>
                  <a:cubicBezTo>
                    <a:pt x="1241" y="938"/>
                    <a:pt x="1300" y="915"/>
                    <a:pt x="1253" y="947"/>
                  </a:cubicBezTo>
                  <a:cubicBezTo>
                    <a:pt x="1242" y="953"/>
                    <a:pt x="1176" y="919"/>
                    <a:pt x="1165" y="923"/>
                  </a:cubicBezTo>
                  <a:cubicBezTo>
                    <a:pt x="1105" y="912"/>
                    <a:pt x="1099" y="938"/>
                    <a:pt x="1041" y="923"/>
                  </a:cubicBezTo>
                  <a:cubicBezTo>
                    <a:pt x="937" y="928"/>
                    <a:pt x="872" y="925"/>
                    <a:pt x="789" y="935"/>
                  </a:cubicBezTo>
                  <a:cubicBezTo>
                    <a:pt x="727" y="925"/>
                    <a:pt x="496" y="923"/>
                    <a:pt x="436" y="911"/>
                  </a:cubicBezTo>
                  <a:cubicBezTo>
                    <a:pt x="284" y="913"/>
                    <a:pt x="180" y="948"/>
                    <a:pt x="29" y="911"/>
                  </a:cubicBezTo>
                  <a:cubicBezTo>
                    <a:pt x="22" y="842"/>
                    <a:pt x="16" y="772"/>
                    <a:pt x="0" y="705"/>
                  </a:cubicBezTo>
                  <a:cubicBezTo>
                    <a:pt x="4" y="605"/>
                    <a:pt x="9" y="376"/>
                    <a:pt x="41" y="300"/>
                  </a:cubicBezTo>
                  <a:cubicBezTo>
                    <a:pt x="38" y="205"/>
                    <a:pt x="29" y="115"/>
                    <a:pt x="29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FDC500"/>
                </a:solidFill>
                <a:latin typeface="Times" pitchFamily="-111" charset="0"/>
                <a:ea typeface="+mn-ea"/>
                <a:cs typeface="+mn-cs"/>
              </a:endParaRPr>
            </a:p>
          </p:txBody>
        </p:sp>
        <p:sp>
          <p:nvSpPr>
            <p:cNvPr id="43020" name="Rectangle 1041"/>
            <p:cNvSpPr>
              <a:spLocks noChangeArrowheads="1"/>
            </p:cNvSpPr>
            <p:nvPr/>
          </p:nvSpPr>
          <p:spPr bwMode="auto">
            <a:xfrm>
              <a:off x="2328" y="526"/>
              <a:ext cx="810" cy="5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000" b="0" dirty="0">
                  <a:solidFill>
                    <a:srgbClr val="FDC500"/>
                  </a:solidFill>
                  <a:latin typeface="+mn-lt"/>
                </a:rPr>
                <a:t>Special extra method!</a:t>
              </a:r>
            </a:p>
          </p:txBody>
        </p:sp>
      </p:grpSp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39071" y="26043"/>
            <a:ext cx="8701128" cy="455897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How to </a:t>
            </a:r>
            <a:r>
              <a:rPr lang="en-US" sz="2000" dirty="0"/>
              <a:t>Get Rid of the Plants</a:t>
            </a:r>
          </a:p>
        </p:txBody>
      </p:sp>
    </p:spTree>
  </p:cSld>
  <p:clrMapOvr>
    <a:masterClrMapping/>
  </p:clrMapOvr>
  <p:transition>
    <p:wipe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9E3D6AFB-9257-6346-A09C-A39E93CDC9F0}" type="slidenum">
              <a:rPr lang="en-US">
                <a:latin typeface="Verdana" charset="0"/>
              </a:rPr>
              <a:pPr/>
              <a:t>79</a:t>
            </a:fld>
            <a:endParaRPr lang="en-US">
              <a:latin typeface="Verdana" charset="0"/>
            </a:endParaRPr>
          </a:p>
        </p:txBody>
      </p:sp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5053013" y="1293813"/>
            <a:ext cx="40909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490633" y="1625275"/>
            <a:ext cx="3151228" cy="3741289"/>
          </a:xfrm>
          <a:noFill/>
        </p:spPr>
        <p:txBody>
          <a:bodyPr/>
          <a:lstStyle/>
          <a:p>
            <a:pPr marL="0" indent="0" eaLnBrk="1" hangingPunct="1">
              <a:buNone/>
            </a:pPr>
            <a:r>
              <a:rPr lang="en-US" sz="2400" dirty="0">
                <a:latin typeface="Verdana" charset="0"/>
                <a:ea typeface="ヒラギノ角ゴ Pro W3" charset="0"/>
                <a:cs typeface="ヒラギノ角ゴ Pro W3" charset="0"/>
              </a:rPr>
              <a:t>The rash from all five plants seems to be the same, though some people have said that Pacific poison oak is stronger than Eastern poison ivy. </a:t>
            </a:r>
          </a:p>
        </p:txBody>
      </p:sp>
      <p:sp>
        <p:nvSpPr>
          <p:cNvPr id="44037" name="Rectangle 6"/>
          <p:cNvSpPr>
            <a:spLocks noChangeArrowheads="1"/>
          </p:cNvSpPr>
          <p:nvPr/>
        </p:nvSpPr>
        <p:spPr bwMode="auto">
          <a:xfrm>
            <a:off x="5053013" y="3175"/>
            <a:ext cx="40909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" name="Picture 10" descr="all-four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108" y="2513949"/>
            <a:ext cx="4713449" cy="313175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1189" y="4532922"/>
            <a:ext cx="1517220" cy="1560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353" y="1927795"/>
            <a:ext cx="1780140" cy="13357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45591" y="45591"/>
            <a:ext cx="7782821" cy="68384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How you get the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/>
              <a:t>Poison Ivy / Poison Oak / Poison Sumac Skin Rash</a:t>
            </a:r>
          </a:p>
        </p:txBody>
      </p:sp>
    </p:spTree>
    <p:extLst>
      <p:ext uri="{BB962C8B-B14F-4D97-AF65-F5344CB8AC3E}">
        <p14:creationId xmlns:p14="http://schemas.microsoft.com/office/powerpoint/2010/main" val="363812269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8</a:t>
            </a:fld>
            <a:endParaRPr lang="en-US">
              <a:latin typeface="Verdana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1854200" y="114300"/>
            <a:ext cx="6718300" cy="64770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3600" dirty="0">
                <a:solidFill>
                  <a:srgbClr val="FFFFFF"/>
                </a:solidFill>
              </a:rPr>
              <a:t>Western</a:t>
            </a:r>
            <a:r>
              <a:rPr lang="en-US" sz="3600" dirty="0"/>
              <a:t> Poison Ivy</a:t>
            </a:r>
          </a:p>
        </p:txBody>
      </p:sp>
      <p:pic>
        <p:nvPicPr>
          <p:cNvPr id="3" name="Picture 2" descr="w-pi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90720"/>
            <a:ext cx="6400800" cy="42528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79600" y="774700"/>
            <a:ext cx="468630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800" dirty="0" err="1">
                <a:solidFill>
                  <a:schemeClr val="tx2"/>
                </a:solidFill>
                <a:latin typeface="+mn-lt"/>
              </a:rPr>
              <a:t>Toxicodendron</a:t>
            </a:r>
            <a:r>
              <a:rPr lang="en-US" sz="18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rgbClr val="FFFFFF"/>
                </a:solidFill>
                <a:latin typeface="+mn-lt"/>
              </a:rPr>
              <a:t>rydbergii</a:t>
            </a:r>
            <a:r>
              <a:rPr lang="en-US" sz="1800" dirty="0">
                <a:solidFill>
                  <a:srgbClr val="FFFFFF"/>
                </a:solidFill>
                <a:latin typeface="+mn-lt"/>
              </a:rPr>
              <a:t> </a:t>
            </a:r>
          </a:p>
        </p:txBody>
      </p:sp>
      <p:pic>
        <p:nvPicPr>
          <p:cNvPr id="10" name="Picture 9" descr="6-5-13-14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3630" y="2082800"/>
            <a:ext cx="1664970" cy="1752600"/>
          </a:xfrm>
          <a:prstGeom prst="rect">
            <a:avLst/>
          </a:prstGeom>
          <a:ln w="38100" cmpd="sng">
            <a:solidFill>
              <a:srgbClr val="FFFFFF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5842000" y="2743200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FF6600"/>
                </a:solidFill>
                <a:latin typeface="+mn-lt"/>
              </a:rPr>
              <a:t>Small</a:t>
            </a:r>
            <a:br>
              <a:rPr lang="en-US" sz="2000" dirty="0">
                <a:solidFill>
                  <a:srgbClr val="FF6600"/>
                </a:solidFill>
                <a:latin typeface="+mn-lt"/>
              </a:rPr>
            </a:br>
            <a:r>
              <a:rPr lang="en-US" sz="2000" dirty="0">
                <a:solidFill>
                  <a:srgbClr val="FF6600"/>
                </a:solidFill>
                <a:latin typeface="+mn-lt"/>
              </a:rPr>
              <a:t>Shrub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42000" y="4343400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FF6600"/>
                </a:solidFill>
                <a:latin typeface="+mn-lt"/>
              </a:rPr>
              <a:t>Ground</a:t>
            </a:r>
            <a:br>
              <a:rPr lang="en-US" sz="2000" dirty="0">
                <a:solidFill>
                  <a:srgbClr val="FF6600"/>
                </a:solidFill>
                <a:latin typeface="+mn-lt"/>
              </a:rPr>
            </a:br>
            <a:r>
              <a:rPr lang="en-US" sz="2000" dirty="0">
                <a:solidFill>
                  <a:srgbClr val="FF6600"/>
                </a:solidFill>
                <a:latin typeface="+mn-lt"/>
              </a:rPr>
              <a:t>Vine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4900" y="3886200"/>
            <a:ext cx="1663700" cy="16637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809628" y="4893735"/>
            <a:ext cx="2120576" cy="122180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noAutofit/>
          </a:bodyPr>
          <a:lstStyle/>
          <a:p>
            <a:r>
              <a:rPr lang="en-US" sz="1800" dirty="0">
                <a:latin typeface="+mn-lt"/>
              </a:rPr>
              <a:t>This one does not climb, and is less common.</a:t>
            </a:r>
          </a:p>
        </p:txBody>
      </p:sp>
    </p:spTree>
    <p:extLst>
      <p:ext uri="{BB962C8B-B14F-4D97-AF65-F5344CB8AC3E}">
        <p14:creationId xmlns:p14="http://schemas.microsoft.com/office/powerpoint/2010/main" val="842288780"/>
      </p:ext>
    </p:extLst>
  </p:cSld>
  <p:clrMapOvr>
    <a:masterClrMapping/>
  </p:clrMapOvr>
  <p:transition>
    <p:wipe dir="r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3C0F8876-7B46-1244-AC24-D683A0AFF767}" type="slidenum">
              <a:rPr lang="en-US">
                <a:latin typeface="Verdana" charset="0"/>
              </a:rPr>
              <a:pPr/>
              <a:t>80</a:t>
            </a:fld>
            <a:endParaRPr lang="en-US">
              <a:latin typeface="Verdana" charset="0"/>
            </a:endParaRPr>
          </a:p>
        </p:txBody>
      </p:sp>
      <p:sp>
        <p:nvSpPr>
          <p:cNvPr id="45059" name="Rectangle 1026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061" name="Rectangle 1028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23911" name="Picture 1031" descr="oil.jpg   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1016000"/>
            <a:ext cx="4356100" cy="4356100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45065" name="Text Box 1032"/>
          <p:cNvSpPr txBox="1">
            <a:spLocks noChangeArrowheads="1"/>
          </p:cNvSpPr>
          <p:nvPr/>
        </p:nvSpPr>
        <p:spPr bwMode="auto">
          <a:xfrm>
            <a:off x="4487863" y="1376363"/>
            <a:ext cx="2890837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Plants sap contains an oil called </a:t>
            </a:r>
            <a:r>
              <a:rPr lang="en-US" sz="2000" dirty="0" err="1">
                <a:solidFill>
                  <a:srgbClr val="000000"/>
                </a:solidFill>
                <a:latin typeface="Verdana" charset="0"/>
              </a:rPr>
              <a:t>urushiol</a:t>
            </a:r>
            <a:br>
              <a:rPr lang="en-US" sz="2000" dirty="0">
                <a:solidFill>
                  <a:srgbClr val="000000"/>
                </a:solidFill>
                <a:latin typeface="Verdana" charset="0"/>
              </a:rPr>
            </a:br>
            <a:r>
              <a:rPr lang="en-US" sz="1600" dirty="0">
                <a:latin typeface="Verdana" charset="0"/>
              </a:rPr>
              <a:t>(</a:t>
            </a:r>
            <a:r>
              <a:rPr lang="en-US" sz="1600" dirty="0" err="1">
                <a:latin typeface="Verdana" charset="0"/>
              </a:rPr>
              <a:t>ur</a:t>
            </a:r>
            <a:r>
              <a:rPr lang="en-US" sz="1600" dirty="0">
                <a:latin typeface="Verdana" charset="0"/>
              </a:rPr>
              <a:t>-ROO-she-all)</a:t>
            </a:r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Some people are allergic to this oil.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People can both gain and lose their allergy.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Other animals do not seem to be affected by it.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7391400" y="1384300"/>
            <a:ext cx="1651000" cy="54356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 err="1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Urushiol</a:t>
            </a:r>
            <a:r>
              <a:rPr lang="en-US" sz="16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 oil and allergy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Touching the leaves and stems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From a pet or a person</a:t>
            </a:r>
            <a:endParaRPr lang="en-US" sz="1600" b="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From clothes or tools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Eating the plant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Breathing the smoke</a:t>
            </a: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45591" y="45591"/>
            <a:ext cx="7782821" cy="68384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How you get the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/>
              <a:t>Poison Ivy / Poison Oak / Poison Sumac Skin Rash</a:t>
            </a:r>
          </a:p>
        </p:txBody>
      </p:sp>
    </p:spTree>
  </p:cSld>
  <p:clrMapOvr>
    <a:masterClrMapping/>
  </p:clrMapOvr>
  <p:transition>
    <p:wipe dir="r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7E63FF95-CB57-9E40-8FFB-FF11D3410147}" type="slidenum">
              <a:rPr lang="en-US">
                <a:latin typeface="Verdana" charset="0"/>
              </a:rPr>
              <a:pPr/>
              <a:t>81</a:t>
            </a:fld>
            <a:endParaRPr lang="en-US">
              <a:latin typeface="Verdana" charset="0"/>
            </a:endParaRPr>
          </a:p>
        </p:txBody>
      </p:sp>
      <p:sp>
        <p:nvSpPr>
          <p:cNvPr id="46083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085" name="Rectangle 4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089" name="Rectangle 8"/>
          <p:cNvSpPr>
            <a:spLocks noChangeArrowheads="1"/>
          </p:cNvSpPr>
          <p:nvPr/>
        </p:nvSpPr>
        <p:spPr bwMode="auto">
          <a:xfrm>
            <a:off x="4845538" y="1409619"/>
            <a:ext cx="238369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The most common way to get the rash is to touch the plant. For example, retrieving a ball lost in the weeds.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7391400" y="1384300"/>
            <a:ext cx="1651000" cy="54356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 err="1">
                <a:latin typeface="Verdana" charset="0"/>
                <a:ea typeface="ヒラギノ角ゴ Pro W3" charset="0"/>
                <a:cs typeface="ヒラギノ角ゴ Pro W3" charset="0"/>
              </a:rPr>
              <a:t>Urushiol</a:t>
            </a: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 oil and allergy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Touching the leaves and stems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From a pet or a person</a:t>
            </a:r>
            <a:endParaRPr lang="en-US" sz="1600" b="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From clothes or tools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Eating the plant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Breathing the smoke</a:t>
            </a:r>
          </a:p>
        </p:txBody>
      </p:sp>
      <p:pic>
        <p:nvPicPr>
          <p:cNvPr id="2" name="Picture 1" descr="L100072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328" y="993049"/>
            <a:ext cx="4492543" cy="44401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609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3521" y="4407227"/>
            <a:ext cx="1828800" cy="18288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45591" y="45591"/>
            <a:ext cx="7782821" cy="68384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How you get the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/>
              <a:t>Poison Ivy / Poison Oak / Poison Sumac Skin Rash</a:t>
            </a:r>
          </a:p>
        </p:txBody>
      </p:sp>
    </p:spTree>
  </p:cSld>
  <p:clrMapOvr>
    <a:masterClrMapping/>
  </p:clrMapOvr>
  <p:transition>
    <p:wipe dir="r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F8156350-4198-504D-80C7-241A1966EE5A}" type="slidenum">
              <a:rPr lang="en-US">
                <a:latin typeface="Verdana" charset="0"/>
              </a:rPr>
              <a:pPr/>
              <a:t>82</a:t>
            </a:fld>
            <a:endParaRPr lang="en-US">
              <a:latin typeface="Verdana" charset="0"/>
            </a:endParaRPr>
          </a:p>
        </p:txBody>
      </p:sp>
      <p:sp>
        <p:nvSpPr>
          <p:cNvPr id="47107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91400" y="1384300"/>
            <a:ext cx="1651000" cy="5435600"/>
          </a:xfrm>
          <a:noFill/>
        </p:spPr>
        <p:txBody>
          <a:bodyPr/>
          <a:lstStyle/>
          <a:p>
            <a:pPr marL="228600" indent="-228600" eaLnBrk="1" hangingPunct="1">
              <a:spcBef>
                <a:spcPts val="600"/>
              </a:spcBef>
            </a:pPr>
            <a:r>
              <a:rPr lang="en-US" sz="1600" dirty="0" err="1">
                <a:latin typeface="Verdana" charset="0"/>
                <a:ea typeface="ヒラギノ角ゴ Pro W3" charset="0"/>
                <a:cs typeface="ヒラギノ角ゴ Pro W3" charset="0"/>
              </a:rPr>
              <a:t>Urushiol</a:t>
            </a:r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 oil and allergy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Touching the leaves and stems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From a pet or a person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From clothes or tools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Eating the plant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Breathing the smoke</a:t>
            </a: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4051300" y="1425575"/>
            <a:ext cx="3135313" cy="424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Many people get the rash from touching a cat or dog that has been in poison ivy.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If you touch the plant and touch someone else you can give them the rash.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If you rub your eyes you spread the rash to your eyes.</a:t>
            </a:r>
          </a:p>
        </p:txBody>
      </p:sp>
      <p:pic>
        <p:nvPicPr>
          <p:cNvPr id="63498" name="Picture 10" descr="pet.jpg   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551" y="926449"/>
            <a:ext cx="2222500" cy="2667000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pic>
        <p:nvPicPr>
          <p:cNvPr id="63503" name="Picture 15" descr="couchdog.jpg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3831" y="3040836"/>
            <a:ext cx="2936875" cy="2055813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47115" name="Rectangle 16"/>
          <p:cNvSpPr>
            <a:spLocks noChangeArrowheads="1"/>
          </p:cNvSpPr>
          <p:nvPr/>
        </p:nvSpPr>
        <p:spPr bwMode="auto">
          <a:xfrm>
            <a:off x="807916" y="5193893"/>
            <a:ext cx="27289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Your pet can also transfer </a:t>
            </a:r>
            <a:r>
              <a:rPr lang="en-US" sz="1600" dirty="0" err="1">
                <a:solidFill>
                  <a:srgbClr val="000000"/>
                </a:solidFill>
                <a:latin typeface="Verdana" charset="0"/>
              </a:rPr>
              <a:t>urushiol</a:t>
            </a:r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 oil from their fur to your couch, or to you.</a:t>
            </a:r>
          </a:p>
        </p:txBody>
      </p:sp>
      <p:sp>
        <p:nvSpPr>
          <p:cNvPr id="12" name="Rectangle 8"/>
          <p:cNvSpPr txBox="1">
            <a:spLocks noChangeArrowheads="1"/>
          </p:cNvSpPr>
          <p:nvPr/>
        </p:nvSpPr>
        <p:spPr bwMode="auto">
          <a:xfrm>
            <a:off x="45591" y="45591"/>
            <a:ext cx="7782821" cy="68384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How you get the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/>
              <a:t>Poison Ivy / Poison Oak / Poison Sumac Skin Rash</a:t>
            </a:r>
          </a:p>
        </p:txBody>
      </p:sp>
    </p:spTree>
  </p:cSld>
  <p:clrMapOvr>
    <a:masterClrMapping/>
  </p:clrMapOvr>
  <p:transition>
    <p:wipe dir="r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A701BD0E-10B0-7A4A-8623-3E3D5627F716}" type="slidenum">
              <a:rPr lang="en-US">
                <a:latin typeface="Verdana" charset="0"/>
              </a:rPr>
              <a:pPr/>
              <a:t>83</a:t>
            </a:fld>
            <a:endParaRPr lang="en-US">
              <a:latin typeface="Verdana" charset="0"/>
            </a:endParaRPr>
          </a:p>
        </p:txBody>
      </p:sp>
      <p:sp>
        <p:nvSpPr>
          <p:cNvPr id="48131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136" name="Rectangle 7"/>
          <p:cNvSpPr>
            <a:spLocks noChangeArrowheads="1"/>
          </p:cNvSpPr>
          <p:nvPr/>
        </p:nvSpPr>
        <p:spPr bwMode="auto">
          <a:xfrm>
            <a:off x="3670300" y="1450975"/>
            <a:ext cx="3478213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Clothing or a tool that has the oil on it can transfer it to you.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Furniture or a car seat can also transfer the oil to bare arms and legs.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Care wiping with alcohol can remove oil from tools.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Repeated washing may remove it from clothes.</a:t>
            </a:r>
          </a:p>
        </p:txBody>
      </p:sp>
      <p:pic>
        <p:nvPicPr>
          <p:cNvPr id="64522" name="Picture 10" descr="&#10;worker.jpg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670" y="1063503"/>
            <a:ext cx="3255963" cy="4811712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7391400" y="1384300"/>
            <a:ext cx="1651000" cy="54356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 err="1">
                <a:latin typeface="Verdana" charset="0"/>
                <a:ea typeface="ヒラギノ角ゴ Pro W3" charset="0"/>
                <a:cs typeface="ヒラギノ角ゴ Pro W3" charset="0"/>
              </a:rPr>
              <a:t>Urushiol</a:t>
            </a: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 oil and allergy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Touching the leaves and stems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From a pet or a person</a:t>
            </a:r>
            <a:endParaRPr lang="en-US" sz="1600" b="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From clothes or tools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Eating the plant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Breathing the smoke</a:t>
            </a: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45591" y="45591"/>
            <a:ext cx="7782821" cy="68384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How you get the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/>
              <a:t>Poison Ivy / Poison Oak / Poison Sumac Skin Rash</a:t>
            </a:r>
          </a:p>
        </p:txBody>
      </p:sp>
    </p:spTree>
  </p:cSld>
  <p:clrMapOvr>
    <a:masterClrMapping/>
  </p:clrMapOvr>
  <p:transition>
    <p:wipe dir="r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D0886A67-B3D2-284A-8C8A-CE4E2F46AC53}" type="slidenum">
              <a:rPr lang="en-US">
                <a:latin typeface="Verdana" charset="0"/>
              </a:rPr>
              <a:pPr/>
              <a:t>84</a:t>
            </a:fld>
            <a:endParaRPr lang="en-US">
              <a:latin typeface="Verdana" charset="0"/>
            </a:endParaRPr>
          </a:p>
        </p:txBody>
      </p:sp>
      <p:sp>
        <p:nvSpPr>
          <p:cNvPr id="49155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60" name="Rectangle 7"/>
          <p:cNvSpPr>
            <a:spLocks noChangeArrowheads="1"/>
          </p:cNvSpPr>
          <p:nvPr/>
        </p:nvSpPr>
        <p:spPr bwMode="auto">
          <a:xfrm>
            <a:off x="4521200" y="1450975"/>
            <a:ext cx="2627313" cy="424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Never eat the plant.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There are stories that you can become immune by eating the plant.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Any exposure might give you immunity over time, </a:t>
            </a:r>
            <a:r>
              <a:rPr lang="en-US" sz="2000">
                <a:solidFill>
                  <a:srgbClr val="FF0000"/>
                </a:solidFill>
                <a:latin typeface="Verdana" charset="0"/>
              </a:rPr>
              <a:t>but eating it can kill you.</a:t>
            </a:r>
          </a:p>
        </p:txBody>
      </p:sp>
      <p:pic>
        <p:nvPicPr>
          <p:cNvPr id="4916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900" y="901700"/>
            <a:ext cx="35433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2" name="AutoShape 10"/>
          <p:cNvSpPr>
            <a:spLocks noChangeArrowheads="1"/>
          </p:cNvSpPr>
          <p:nvPr/>
        </p:nvSpPr>
        <p:spPr bwMode="auto">
          <a:xfrm>
            <a:off x="558800" y="889000"/>
            <a:ext cx="3619500" cy="3619500"/>
          </a:xfrm>
          <a:custGeom>
            <a:avLst/>
            <a:gdLst>
              <a:gd name="T0" fmla="*/ 303258802 w 21600"/>
              <a:gd name="T1" fmla="*/ 0 h 21600"/>
              <a:gd name="T2" fmla="*/ 88815492 w 21600"/>
              <a:gd name="T3" fmla="*/ 88815492 h 21600"/>
              <a:gd name="T4" fmla="*/ 0 w 21600"/>
              <a:gd name="T5" fmla="*/ 303258802 h 21600"/>
              <a:gd name="T6" fmla="*/ 88815492 w 21600"/>
              <a:gd name="T7" fmla="*/ 517702112 h 21600"/>
              <a:gd name="T8" fmla="*/ 303258802 w 21600"/>
              <a:gd name="T9" fmla="*/ 606517604 h 21600"/>
              <a:gd name="T10" fmla="*/ 517702112 w 21600"/>
              <a:gd name="T11" fmla="*/ 517702112 h 21600"/>
              <a:gd name="T12" fmla="*/ 606517604 w 21600"/>
              <a:gd name="T13" fmla="*/ 303258802 h 21600"/>
              <a:gd name="T14" fmla="*/ 517702112 w 21600"/>
              <a:gd name="T15" fmla="*/ 8881549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711" y="16339"/>
                </a:moveTo>
                <a:cubicBezTo>
                  <a:pt x="18971" y="14768"/>
                  <a:pt x="19658" y="12814"/>
                  <a:pt x="19658" y="10800"/>
                </a:cubicBezTo>
                <a:cubicBezTo>
                  <a:pt x="19658" y="5907"/>
                  <a:pt x="15692" y="1942"/>
                  <a:pt x="10800" y="1942"/>
                </a:cubicBezTo>
                <a:cubicBezTo>
                  <a:pt x="8785" y="1941"/>
                  <a:pt x="6831" y="2628"/>
                  <a:pt x="5260" y="3888"/>
                </a:cubicBezTo>
                <a:close/>
                <a:moveTo>
                  <a:pt x="3888" y="5260"/>
                </a:moveTo>
                <a:cubicBezTo>
                  <a:pt x="2628" y="6831"/>
                  <a:pt x="1941" y="8785"/>
                  <a:pt x="1941" y="10799"/>
                </a:cubicBezTo>
                <a:cubicBezTo>
                  <a:pt x="1942" y="15692"/>
                  <a:pt x="5907" y="19658"/>
                  <a:pt x="10800" y="19658"/>
                </a:cubicBezTo>
                <a:cubicBezTo>
                  <a:pt x="12814" y="19658"/>
                  <a:pt x="14768" y="18971"/>
                  <a:pt x="16339" y="1771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7391400" y="1384300"/>
            <a:ext cx="1651000" cy="54356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 err="1">
                <a:latin typeface="Verdana" charset="0"/>
                <a:ea typeface="ヒラギノ角ゴ Pro W3" charset="0"/>
                <a:cs typeface="ヒラギノ角ゴ Pro W3" charset="0"/>
              </a:rPr>
              <a:t>Urushiol</a:t>
            </a: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 oil and allergy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Touching the leaves and stems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solidFill>
                  <a:srgbClr val="00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From a pet or a person</a:t>
            </a:r>
            <a:endParaRPr lang="en-US" sz="1600" b="0" dirty="0"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From clothes or tools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Eating the plant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latin typeface="Verdana" charset="0"/>
                <a:ea typeface="ヒラギノ角ゴ Pro W3" charset="0"/>
                <a:cs typeface="ヒラギノ角ゴ Pro W3" charset="0"/>
              </a:rPr>
              <a:t>Breathing the smoke</a:t>
            </a:r>
          </a:p>
        </p:txBody>
      </p:sp>
      <p:sp>
        <p:nvSpPr>
          <p:cNvPr id="12" name="Rectangle 8"/>
          <p:cNvSpPr txBox="1">
            <a:spLocks noChangeArrowheads="1"/>
          </p:cNvSpPr>
          <p:nvPr/>
        </p:nvSpPr>
        <p:spPr bwMode="auto">
          <a:xfrm>
            <a:off x="45591" y="45591"/>
            <a:ext cx="7782821" cy="68384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How you get the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/>
              <a:t>Poison Ivy / Poison Oak / Poison Sumac Skin Rash</a:t>
            </a:r>
          </a:p>
        </p:txBody>
      </p:sp>
    </p:spTree>
  </p:cSld>
  <p:clrMapOvr>
    <a:masterClrMapping/>
  </p:clrMapOvr>
  <p:transition>
    <p:wipe dir="r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B1B00950-1804-9C49-ACC6-E209FAB72AC3}" type="slidenum">
              <a:rPr lang="en-US">
                <a:latin typeface="Verdana" charset="0"/>
              </a:rPr>
              <a:pPr/>
              <a:t>85</a:t>
            </a:fld>
            <a:endParaRPr lang="en-US">
              <a:latin typeface="Verdana" charset="0"/>
            </a:endParaRPr>
          </a:p>
        </p:txBody>
      </p:sp>
      <p:sp>
        <p:nvSpPr>
          <p:cNvPr id="50179" name="Rectangle 1026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84" name="Rectangle 1031"/>
          <p:cNvSpPr>
            <a:spLocks noChangeArrowheads="1"/>
          </p:cNvSpPr>
          <p:nvPr/>
        </p:nvSpPr>
        <p:spPr bwMode="auto">
          <a:xfrm>
            <a:off x="4343400" y="1514475"/>
            <a:ext cx="2601913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Do </a:t>
            </a:r>
            <a:r>
              <a:rPr lang="en-US" sz="2000" i="1" dirty="0">
                <a:solidFill>
                  <a:srgbClr val="FF0000"/>
                </a:solidFill>
                <a:latin typeface="Verdana" charset="0"/>
              </a:rPr>
              <a:t>not</a:t>
            </a:r>
            <a:r>
              <a:rPr lang="en-US" sz="2000" dirty="0">
                <a:solidFill>
                  <a:srgbClr val="FF0000"/>
                </a:solidFill>
                <a:latin typeface="Verdana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burn the plant.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The smoke can cause serious reactions.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Poison oak or poison ivy smoke can be a major hazard for firefighters.</a:t>
            </a:r>
          </a:p>
        </p:txBody>
      </p:sp>
      <p:pic>
        <p:nvPicPr>
          <p:cNvPr id="66570" name="Picture 1034" descr=" smoke.jpg   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836" y="1151834"/>
            <a:ext cx="3735387" cy="3735387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721622" y="1465385"/>
            <a:ext cx="2535116" cy="2535116"/>
          </a:xfrm>
          <a:custGeom>
            <a:avLst/>
            <a:gdLst>
              <a:gd name="T0" fmla="*/ 303258802 w 21600"/>
              <a:gd name="T1" fmla="*/ 0 h 21600"/>
              <a:gd name="T2" fmla="*/ 88815492 w 21600"/>
              <a:gd name="T3" fmla="*/ 88815492 h 21600"/>
              <a:gd name="T4" fmla="*/ 0 w 21600"/>
              <a:gd name="T5" fmla="*/ 303258802 h 21600"/>
              <a:gd name="T6" fmla="*/ 88815492 w 21600"/>
              <a:gd name="T7" fmla="*/ 517702112 h 21600"/>
              <a:gd name="T8" fmla="*/ 303258802 w 21600"/>
              <a:gd name="T9" fmla="*/ 606517604 h 21600"/>
              <a:gd name="T10" fmla="*/ 517702112 w 21600"/>
              <a:gd name="T11" fmla="*/ 517702112 h 21600"/>
              <a:gd name="T12" fmla="*/ 606517604 w 21600"/>
              <a:gd name="T13" fmla="*/ 303258802 h 21600"/>
              <a:gd name="T14" fmla="*/ 517702112 w 21600"/>
              <a:gd name="T15" fmla="*/ 8881549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711" y="16339"/>
                </a:moveTo>
                <a:cubicBezTo>
                  <a:pt x="18971" y="14768"/>
                  <a:pt x="19658" y="12814"/>
                  <a:pt x="19658" y="10800"/>
                </a:cubicBezTo>
                <a:cubicBezTo>
                  <a:pt x="19658" y="5907"/>
                  <a:pt x="15692" y="1942"/>
                  <a:pt x="10800" y="1942"/>
                </a:cubicBezTo>
                <a:cubicBezTo>
                  <a:pt x="8785" y="1941"/>
                  <a:pt x="6831" y="2628"/>
                  <a:pt x="5260" y="3888"/>
                </a:cubicBezTo>
                <a:close/>
                <a:moveTo>
                  <a:pt x="3888" y="5260"/>
                </a:moveTo>
                <a:cubicBezTo>
                  <a:pt x="2628" y="6831"/>
                  <a:pt x="1941" y="8785"/>
                  <a:pt x="1941" y="10799"/>
                </a:cubicBezTo>
                <a:cubicBezTo>
                  <a:pt x="1942" y="15692"/>
                  <a:pt x="5907" y="19658"/>
                  <a:pt x="10800" y="19658"/>
                </a:cubicBezTo>
                <a:cubicBezTo>
                  <a:pt x="12814" y="19658"/>
                  <a:pt x="14768" y="18971"/>
                  <a:pt x="16339" y="1771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7391400" y="1384300"/>
            <a:ext cx="1651000" cy="54356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11" charset="-128"/>
                <a:cs typeface="ヒラギノ角ゴ Pro W3" pitchFamily="-111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8382C"/>
                </a:solidFill>
                <a:latin typeface="+mn-lt"/>
                <a:ea typeface="ヒラギノ角ゴ Pro W3" pitchFamily="-107" charset="-128"/>
                <a:cs typeface="ヒラギノ角ゴ Pro W3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ヒラギノ角ゴ Pro W3" pitchFamily="-107" charset="-128"/>
              </a:defRPr>
            </a:lvl9pPr>
          </a:lstStyle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 err="1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Urushiol</a:t>
            </a:r>
            <a:r>
              <a:rPr lang="en-US" sz="16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 oil and allergy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Touching the leaves and stems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From a pet or a person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From clothes or tools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solidFill>
                  <a:schemeClr val="accent6">
                    <a:lumMod val="50000"/>
                  </a:schemeClr>
                </a:solidFill>
                <a:latin typeface="Verdana" charset="0"/>
                <a:ea typeface="ヒラギノ角ゴ Pro W3" charset="0"/>
                <a:cs typeface="ヒラギノ角ゴ Pro W3" charset="0"/>
              </a:rPr>
              <a:t>Eating the plant</a:t>
            </a:r>
          </a:p>
          <a:p>
            <a:pPr marL="228600" indent="-228600" eaLnBrk="1" hangingPunct="1">
              <a:spcBef>
                <a:spcPts val="600"/>
              </a:spcBef>
            </a:pPr>
            <a:r>
              <a:rPr lang="en-US" sz="1600" b="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Breathing the smoke</a:t>
            </a:r>
          </a:p>
        </p:txBody>
      </p:sp>
      <p:sp>
        <p:nvSpPr>
          <p:cNvPr id="13" name="Rectangle 8"/>
          <p:cNvSpPr txBox="1">
            <a:spLocks noChangeArrowheads="1"/>
          </p:cNvSpPr>
          <p:nvPr/>
        </p:nvSpPr>
        <p:spPr bwMode="auto">
          <a:xfrm>
            <a:off x="45591" y="45591"/>
            <a:ext cx="7782821" cy="68384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>
                <a:solidFill>
                  <a:srgbClr val="FFFFFF"/>
                </a:solidFill>
              </a:rPr>
              <a:t>How you get the</a:t>
            </a:r>
            <a:br>
              <a:rPr lang="en-US" sz="2000" dirty="0">
                <a:solidFill>
                  <a:srgbClr val="FFFFFF"/>
                </a:solidFill>
              </a:rPr>
            </a:br>
            <a:r>
              <a:rPr lang="en-US" sz="2000" dirty="0"/>
              <a:t>Poison Ivy / Poison Oak / Poison Sumac Skin Rash</a:t>
            </a:r>
          </a:p>
        </p:txBody>
      </p:sp>
    </p:spTree>
  </p:cSld>
  <p:clrMapOvr>
    <a:masterClrMapping/>
  </p:clrMapOvr>
  <p:transition>
    <p:wipe dir="r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71285171-340A-544F-8A67-F66562C5FF46}" type="slidenum">
              <a:rPr lang="en-US">
                <a:latin typeface="Verdana" charset="0"/>
              </a:rPr>
              <a:pPr/>
              <a:t>86</a:t>
            </a:fld>
            <a:endParaRPr lang="en-US">
              <a:latin typeface="Verdana" charset="0"/>
            </a:endParaRPr>
          </a:p>
        </p:txBody>
      </p:sp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5053013" y="1293813"/>
            <a:ext cx="40909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24450" y="1397000"/>
            <a:ext cx="3981450" cy="4876800"/>
          </a:xfrm>
        </p:spPr>
        <p:txBody>
          <a:bodyPr/>
          <a:lstStyle/>
          <a:p>
            <a:pPr marL="228600" indent="-228600" eaLnBrk="1" hangingPunct="1"/>
            <a:r>
              <a:rPr lang="en-US" sz="2400">
                <a:latin typeface="Verdana" charset="0"/>
                <a:ea typeface="ヒラギノ角ゴ Pro W3" charset="0"/>
                <a:cs typeface="ヒラギノ角ゴ Pro W3" charset="0"/>
              </a:rPr>
              <a:t>First exposure sets up the reaction</a:t>
            </a:r>
          </a:p>
          <a:p>
            <a:pPr marL="228600" indent="-228600" eaLnBrk="1" hangingPunct="1"/>
            <a:r>
              <a:rPr lang="en-US" sz="2400">
                <a:latin typeface="Verdana" charset="0"/>
                <a:ea typeface="ヒラギノ角ゴ Pro W3" charset="0"/>
                <a:cs typeface="ヒラギノ角ゴ Pro W3" charset="0"/>
              </a:rPr>
              <a:t>30% of people seem to be immune</a:t>
            </a:r>
          </a:p>
          <a:p>
            <a:pPr marL="228600" indent="-228600" eaLnBrk="1" hangingPunct="1"/>
            <a:r>
              <a:rPr lang="en-US" sz="2400">
                <a:latin typeface="Verdana" charset="0"/>
                <a:ea typeface="ヒラギノ角ゴ Pro W3" charset="0"/>
                <a:cs typeface="ヒラギノ角ゴ Pro W3" charset="0"/>
              </a:rPr>
              <a:t>Exposure tends to increase immunity over time</a:t>
            </a:r>
          </a:p>
          <a:p>
            <a:pPr marL="228600" indent="-228600" eaLnBrk="1" hangingPunct="1"/>
            <a:r>
              <a:rPr lang="en-US" sz="2400">
                <a:latin typeface="Verdana" charset="0"/>
                <a:ea typeface="ヒラギノ角ゴ Pro W3" charset="0"/>
                <a:cs typeface="ヒラギノ角ゴ Pro W3" charset="0"/>
              </a:rPr>
              <a:t>Some people are </a:t>
            </a:r>
            <a:r>
              <a:rPr lang="ja-JP" altLang="en-US" sz="2400">
                <a:latin typeface="Verdana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sz="2400">
                <a:latin typeface="Verdana" charset="0"/>
                <a:ea typeface="ヒラギノ角ゴ Pro W3" charset="0"/>
                <a:cs typeface="ヒラギノ角ゴ Pro W3" charset="0"/>
              </a:rPr>
              <a:t>exquisitely sensitive</a:t>
            </a:r>
            <a:r>
              <a:rPr lang="ja-JP" altLang="en-US" sz="2400">
                <a:latin typeface="Verdana" charset="0"/>
                <a:ea typeface="ヒラギノ角ゴ Pro W3" charset="0"/>
                <a:cs typeface="ヒラギノ角ゴ Pro W3" charset="0"/>
              </a:rPr>
              <a:t>”</a:t>
            </a:r>
            <a:endParaRPr lang="en-US" sz="240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51208" name="Line 15"/>
          <p:cNvSpPr>
            <a:spLocks noChangeShapeType="1"/>
          </p:cNvSpPr>
          <p:nvPr/>
        </p:nvSpPr>
        <p:spPr bwMode="auto">
          <a:xfrm flipV="1">
            <a:off x="2946400" y="2184400"/>
            <a:ext cx="1588" cy="1651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09" name="Line 24"/>
          <p:cNvSpPr>
            <a:spLocks noChangeShapeType="1"/>
          </p:cNvSpPr>
          <p:nvPr/>
        </p:nvSpPr>
        <p:spPr bwMode="auto">
          <a:xfrm flipV="1">
            <a:off x="2946400" y="2184400"/>
            <a:ext cx="1588" cy="1651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1302" name="Picture 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863" y="876300"/>
            <a:ext cx="4249737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grpSp>
        <p:nvGrpSpPr>
          <p:cNvPr id="51211" name="Group 40"/>
          <p:cNvGrpSpPr>
            <a:grpSpLocks/>
          </p:cNvGrpSpPr>
          <p:nvPr/>
        </p:nvGrpSpPr>
        <p:grpSpPr bwMode="auto">
          <a:xfrm>
            <a:off x="210517" y="4106863"/>
            <a:ext cx="4470400" cy="1617662"/>
            <a:chOff x="289" y="3184"/>
            <a:chExt cx="2010" cy="748"/>
          </a:xfrm>
        </p:grpSpPr>
        <p:sp>
          <p:nvSpPr>
            <p:cNvPr id="11305" name="Freeform 41"/>
            <p:cNvSpPr>
              <a:spLocks/>
            </p:cNvSpPr>
            <p:nvPr/>
          </p:nvSpPr>
          <p:spPr bwMode="auto">
            <a:xfrm>
              <a:off x="289" y="3184"/>
              <a:ext cx="2010" cy="748"/>
            </a:xfrm>
            <a:custGeom>
              <a:avLst/>
              <a:gdLst/>
              <a:ahLst/>
              <a:cxnLst>
                <a:cxn ang="0">
                  <a:pos x="29" y="23"/>
                </a:cxn>
                <a:cxn ang="0">
                  <a:pos x="159" y="0"/>
                </a:cxn>
                <a:cxn ang="0">
                  <a:pos x="270" y="17"/>
                </a:cxn>
                <a:cxn ang="0">
                  <a:pos x="388" y="29"/>
                </a:cxn>
                <a:cxn ang="0">
                  <a:pos x="559" y="5"/>
                </a:cxn>
                <a:cxn ang="0">
                  <a:pos x="783" y="35"/>
                </a:cxn>
                <a:cxn ang="0">
                  <a:pos x="917" y="35"/>
                </a:cxn>
                <a:cxn ang="0">
                  <a:pos x="1194" y="17"/>
                </a:cxn>
                <a:cxn ang="0">
                  <a:pos x="1523" y="35"/>
                </a:cxn>
                <a:cxn ang="0">
                  <a:pos x="1541" y="70"/>
                </a:cxn>
                <a:cxn ang="0">
                  <a:pos x="1529" y="194"/>
                </a:cxn>
                <a:cxn ang="0">
                  <a:pos x="1530" y="317"/>
                </a:cxn>
                <a:cxn ang="0">
                  <a:pos x="1535" y="405"/>
                </a:cxn>
                <a:cxn ang="0">
                  <a:pos x="1523" y="500"/>
                </a:cxn>
                <a:cxn ang="0">
                  <a:pos x="1494" y="676"/>
                </a:cxn>
                <a:cxn ang="0">
                  <a:pos x="1517" y="870"/>
                </a:cxn>
                <a:cxn ang="0">
                  <a:pos x="1511" y="929"/>
                </a:cxn>
                <a:cxn ang="0">
                  <a:pos x="1376" y="917"/>
                </a:cxn>
                <a:cxn ang="0">
                  <a:pos x="1288" y="923"/>
                </a:cxn>
                <a:cxn ang="0">
                  <a:pos x="1253" y="947"/>
                </a:cxn>
                <a:cxn ang="0">
                  <a:pos x="1165" y="923"/>
                </a:cxn>
                <a:cxn ang="0">
                  <a:pos x="1041" y="923"/>
                </a:cxn>
                <a:cxn ang="0">
                  <a:pos x="789" y="935"/>
                </a:cxn>
                <a:cxn ang="0">
                  <a:pos x="436" y="911"/>
                </a:cxn>
                <a:cxn ang="0">
                  <a:pos x="29" y="911"/>
                </a:cxn>
                <a:cxn ang="0">
                  <a:pos x="0" y="705"/>
                </a:cxn>
                <a:cxn ang="0">
                  <a:pos x="41" y="300"/>
                </a:cxn>
                <a:cxn ang="0">
                  <a:pos x="29" y="23"/>
                </a:cxn>
              </a:cxnLst>
              <a:rect l="0" t="0" r="r" b="b"/>
              <a:pathLst>
                <a:path w="1550" h="953">
                  <a:moveTo>
                    <a:pt x="29" y="23"/>
                  </a:moveTo>
                  <a:cubicBezTo>
                    <a:pt x="76" y="16"/>
                    <a:pt x="114" y="7"/>
                    <a:pt x="159" y="0"/>
                  </a:cubicBezTo>
                  <a:cubicBezTo>
                    <a:pt x="200" y="12"/>
                    <a:pt x="217" y="12"/>
                    <a:pt x="270" y="17"/>
                  </a:cubicBezTo>
                  <a:cubicBezTo>
                    <a:pt x="309" y="20"/>
                    <a:pt x="388" y="29"/>
                    <a:pt x="388" y="29"/>
                  </a:cubicBezTo>
                  <a:cubicBezTo>
                    <a:pt x="468" y="24"/>
                    <a:pt x="493" y="21"/>
                    <a:pt x="559" y="5"/>
                  </a:cubicBezTo>
                  <a:cubicBezTo>
                    <a:pt x="661" y="16"/>
                    <a:pt x="692" y="4"/>
                    <a:pt x="783" y="35"/>
                  </a:cubicBezTo>
                  <a:cubicBezTo>
                    <a:pt x="844" y="29"/>
                    <a:pt x="867" y="54"/>
                    <a:pt x="917" y="35"/>
                  </a:cubicBezTo>
                  <a:cubicBezTo>
                    <a:pt x="936" y="27"/>
                    <a:pt x="1194" y="17"/>
                    <a:pt x="1194" y="17"/>
                  </a:cubicBezTo>
                  <a:cubicBezTo>
                    <a:pt x="1376" y="27"/>
                    <a:pt x="1340" y="26"/>
                    <a:pt x="1523" y="35"/>
                  </a:cubicBezTo>
                  <a:cubicBezTo>
                    <a:pt x="1527" y="47"/>
                    <a:pt x="1540" y="56"/>
                    <a:pt x="1541" y="70"/>
                  </a:cubicBezTo>
                  <a:cubicBezTo>
                    <a:pt x="1543" y="114"/>
                    <a:pt x="1535" y="152"/>
                    <a:pt x="1529" y="194"/>
                  </a:cubicBezTo>
                  <a:cubicBezTo>
                    <a:pt x="1534" y="249"/>
                    <a:pt x="1516" y="264"/>
                    <a:pt x="1530" y="317"/>
                  </a:cubicBezTo>
                  <a:cubicBezTo>
                    <a:pt x="1524" y="343"/>
                    <a:pt x="1550" y="383"/>
                    <a:pt x="1535" y="405"/>
                  </a:cubicBezTo>
                  <a:cubicBezTo>
                    <a:pt x="1520" y="449"/>
                    <a:pt x="1532" y="408"/>
                    <a:pt x="1523" y="500"/>
                  </a:cubicBezTo>
                  <a:cubicBezTo>
                    <a:pt x="1517" y="558"/>
                    <a:pt x="1505" y="618"/>
                    <a:pt x="1494" y="676"/>
                  </a:cubicBezTo>
                  <a:cubicBezTo>
                    <a:pt x="1497" y="745"/>
                    <a:pt x="1499" y="804"/>
                    <a:pt x="1517" y="870"/>
                  </a:cubicBezTo>
                  <a:cubicBezTo>
                    <a:pt x="1515" y="889"/>
                    <a:pt x="1529" y="922"/>
                    <a:pt x="1511" y="929"/>
                  </a:cubicBezTo>
                  <a:cubicBezTo>
                    <a:pt x="1468" y="943"/>
                    <a:pt x="1421" y="918"/>
                    <a:pt x="1376" y="917"/>
                  </a:cubicBezTo>
                  <a:cubicBezTo>
                    <a:pt x="1346" y="916"/>
                    <a:pt x="1317" y="921"/>
                    <a:pt x="1288" y="923"/>
                  </a:cubicBezTo>
                  <a:cubicBezTo>
                    <a:pt x="1241" y="938"/>
                    <a:pt x="1300" y="915"/>
                    <a:pt x="1253" y="947"/>
                  </a:cubicBezTo>
                  <a:cubicBezTo>
                    <a:pt x="1242" y="953"/>
                    <a:pt x="1176" y="919"/>
                    <a:pt x="1165" y="923"/>
                  </a:cubicBezTo>
                  <a:cubicBezTo>
                    <a:pt x="1105" y="912"/>
                    <a:pt x="1099" y="938"/>
                    <a:pt x="1041" y="923"/>
                  </a:cubicBezTo>
                  <a:cubicBezTo>
                    <a:pt x="937" y="928"/>
                    <a:pt x="872" y="925"/>
                    <a:pt x="789" y="935"/>
                  </a:cubicBezTo>
                  <a:cubicBezTo>
                    <a:pt x="727" y="925"/>
                    <a:pt x="496" y="923"/>
                    <a:pt x="436" y="911"/>
                  </a:cubicBezTo>
                  <a:cubicBezTo>
                    <a:pt x="284" y="913"/>
                    <a:pt x="180" y="948"/>
                    <a:pt x="29" y="911"/>
                  </a:cubicBezTo>
                  <a:cubicBezTo>
                    <a:pt x="22" y="842"/>
                    <a:pt x="16" y="772"/>
                    <a:pt x="0" y="705"/>
                  </a:cubicBezTo>
                  <a:cubicBezTo>
                    <a:pt x="4" y="605"/>
                    <a:pt x="9" y="376"/>
                    <a:pt x="41" y="300"/>
                  </a:cubicBezTo>
                  <a:cubicBezTo>
                    <a:pt x="38" y="205"/>
                    <a:pt x="29" y="115"/>
                    <a:pt x="29" y="2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>
              <a:noFill/>
              <a:round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" pitchFamily="-111" charset="0"/>
                <a:ea typeface="+mn-ea"/>
                <a:cs typeface="+mn-cs"/>
              </a:endParaRPr>
            </a:p>
          </p:txBody>
        </p:sp>
        <p:sp>
          <p:nvSpPr>
            <p:cNvPr id="51213" name="Rectangle 42"/>
            <p:cNvSpPr>
              <a:spLocks noChangeArrowheads="1"/>
            </p:cNvSpPr>
            <p:nvPr/>
          </p:nvSpPr>
          <p:spPr bwMode="auto">
            <a:xfrm>
              <a:off x="511" y="3373"/>
              <a:ext cx="1446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800" b="0" dirty="0">
                  <a:solidFill>
                    <a:srgbClr val="FDC500"/>
                  </a:solidFill>
                  <a:latin typeface="+mn-lt"/>
                </a:rPr>
                <a:t>The fact that the rash is an allergic reaction is not well known. </a:t>
              </a:r>
            </a:p>
          </p:txBody>
        </p:sp>
      </p:grpSp>
      <p:sp>
        <p:nvSpPr>
          <p:cNvPr id="15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about </a:t>
            </a:r>
            <a:r>
              <a:rPr lang="en-US" sz="2000" dirty="0">
                <a:solidFill>
                  <a:srgbClr val="FFFFFF"/>
                </a:solidFill>
              </a:rPr>
              <a:t>immunity?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0A9B74B9-2DDF-5546-91F3-D15E8312686F}" type="slidenum">
              <a:rPr lang="en-US">
                <a:latin typeface="Verdana" charset="0"/>
              </a:rPr>
              <a:pPr/>
              <a:t>87</a:t>
            </a:fld>
            <a:endParaRPr lang="en-US">
              <a:latin typeface="Verdana" charset="0"/>
            </a:endParaRPr>
          </a:p>
        </p:txBody>
      </p:sp>
      <p:sp>
        <p:nvSpPr>
          <p:cNvPr id="52227" name="Rectangle 1026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31" name="Rectangle 1030"/>
          <p:cNvSpPr>
            <a:spLocks noGrp="1" noChangeArrowheads="1"/>
          </p:cNvSpPr>
          <p:nvPr>
            <p:ph type="body" idx="4294967295"/>
          </p:nvPr>
        </p:nvSpPr>
        <p:spPr>
          <a:xfrm>
            <a:off x="7391400" y="1384300"/>
            <a:ext cx="1651000" cy="4876800"/>
          </a:xfrm>
        </p:spPr>
        <p:txBody>
          <a:bodyPr/>
          <a:lstStyle/>
          <a:p>
            <a:pPr marL="228600" indent="-228600" eaLnBrk="1" hangingPunct="1"/>
            <a:r>
              <a:rPr lang="en-US" sz="16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First exposure sets up reaction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30% of people seem to be immune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Exposure tends to increase immunity over time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Some people are </a:t>
            </a:r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exquisitely sensitive</a:t>
            </a:r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”</a:t>
            </a:r>
            <a:endParaRPr lang="en-US" sz="16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52232" name="Line 1031"/>
          <p:cNvSpPr>
            <a:spLocks noChangeShapeType="1"/>
          </p:cNvSpPr>
          <p:nvPr/>
        </p:nvSpPr>
        <p:spPr bwMode="auto">
          <a:xfrm flipV="1">
            <a:off x="2946400" y="2184400"/>
            <a:ext cx="1588" cy="1651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3" name="Line 1032"/>
          <p:cNvSpPr>
            <a:spLocks noChangeShapeType="1"/>
          </p:cNvSpPr>
          <p:nvPr/>
        </p:nvSpPr>
        <p:spPr bwMode="auto">
          <a:xfrm flipV="1">
            <a:off x="2946400" y="2184400"/>
            <a:ext cx="1588" cy="1651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4" name="Rectangle 1033"/>
          <p:cNvSpPr>
            <a:spLocks noChangeArrowheads="1"/>
          </p:cNvSpPr>
          <p:nvPr/>
        </p:nvSpPr>
        <p:spPr bwMode="auto">
          <a:xfrm>
            <a:off x="342900" y="4613275"/>
            <a:ext cx="698341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The allergy requires a </a:t>
            </a:r>
            <a:r>
              <a:rPr lang="en-US" sz="2000" i="1" dirty="0">
                <a:solidFill>
                  <a:srgbClr val="000000"/>
                </a:solidFill>
                <a:latin typeface="Verdana" charset="0"/>
              </a:rPr>
              <a:t>first 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exposure that </a:t>
            </a:r>
            <a:r>
              <a:rPr lang="en-US" sz="2000" i="1" dirty="0" err="1">
                <a:solidFill>
                  <a:srgbClr val="000000"/>
                </a:solidFill>
                <a:latin typeface="Verdana" charset="0"/>
              </a:rPr>
              <a:t>doesn</a:t>
            </a:r>
            <a:r>
              <a:rPr lang="ja-JP" altLang="en-US" sz="2000" i="1" dirty="0">
                <a:solidFill>
                  <a:srgbClr val="000000"/>
                </a:solidFill>
                <a:latin typeface="Verdana" charset="0"/>
              </a:rPr>
              <a:t>’</a:t>
            </a:r>
            <a:r>
              <a:rPr lang="en-US" sz="2000" i="1" dirty="0">
                <a:solidFill>
                  <a:srgbClr val="000000"/>
                </a:solidFill>
                <a:latin typeface="Verdana" charset="0"/>
              </a:rPr>
              <a:t>t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 cause a rash.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The body then builds up antibodies, and the next exposure can cause a full reaction.</a:t>
            </a:r>
          </a:p>
        </p:txBody>
      </p:sp>
      <p:sp>
        <p:nvSpPr>
          <p:cNvPr id="13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about </a:t>
            </a:r>
            <a:r>
              <a:rPr lang="en-US" sz="2000" dirty="0">
                <a:solidFill>
                  <a:srgbClr val="FFFFFF"/>
                </a:solidFill>
              </a:rPr>
              <a:t>immunity?</a:t>
            </a:r>
            <a:endParaRPr lang="en-US" sz="2000" dirty="0"/>
          </a:p>
        </p:txBody>
      </p:sp>
      <p:pic>
        <p:nvPicPr>
          <p:cNvPr id="2" name="Picture 1" descr="5-14-14-1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834" y="568309"/>
            <a:ext cx="5928951" cy="39526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wipe dir="r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 bwMode="auto">
          <a:xfrm>
            <a:off x="804258" y="1830103"/>
            <a:ext cx="3425743" cy="3373641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  <p:sp>
        <p:nvSpPr>
          <p:cNvPr id="2" name="Pie 1"/>
          <p:cNvSpPr/>
          <p:nvPr/>
        </p:nvSpPr>
        <p:spPr bwMode="auto">
          <a:xfrm>
            <a:off x="758667" y="1833823"/>
            <a:ext cx="3477847" cy="3353638"/>
          </a:xfrm>
          <a:prstGeom prst="pie">
            <a:avLst>
              <a:gd name="adj1" fmla="val 667357"/>
              <a:gd name="adj2" fmla="val 16177033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7" charset="0"/>
            </a:endParaRPr>
          </a:p>
        </p:txBody>
      </p:sp>
      <p:sp>
        <p:nvSpPr>
          <p:cNvPr id="5325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6114160-63D1-0E42-B28C-89F54A8561F8}" type="slidenum">
              <a:rPr lang="en-US">
                <a:latin typeface="Verdana" charset="0"/>
              </a:rPr>
              <a:pPr/>
              <a:t>88</a:t>
            </a:fld>
            <a:endParaRPr lang="en-US">
              <a:latin typeface="Verdana" charset="0"/>
            </a:endParaRPr>
          </a:p>
        </p:txBody>
      </p:sp>
      <p:sp>
        <p:nvSpPr>
          <p:cNvPr id="53251" name="Rectangle 1026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255" name="Rectangle 1030"/>
          <p:cNvSpPr>
            <a:spLocks noGrp="1" noChangeArrowheads="1"/>
          </p:cNvSpPr>
          <p:nvPr>
            <p:ph type="body" idx="4294967295"/>
          </p:nvPr>
        </p:nvSpPr>
        <p:spPr>
          <a:xfrm>
            <a:off x="7391400" y="1384300"/>
            <a:ext cx="1651000" cy="4876800"/>
          </a:xfrm>
        </p:spPr>
        <p:txBody>
          <a:bodyPr/>
          <a:lstStyle/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First exposure sets up reaction</a:t>
            </a:r>
            <a:endParaRPr lang="en-US" sz="1600" b="1" dirty="0">
              <a:solidFill>
                <a:srgbClr val="00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  <a:p>
            <a:pPr marL="228600" indent="-228600" eaLnBrk="1" hangingPunct="1"/>
            <a:r>
              <a:rPr lang="en-US" sz="16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30% of people seem to be immune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Exposure tends to increase immunity over time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Some people are </a:t>
            </a:r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exquisitely sensitive</a:t>
            </a:r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”</a:t>
            </a:r>
            <a:endParaRPr lang="en-US" sz="16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53256" name="Line 1031"/>
          <p:cNvSpPr>
            <a:spLocks noChangeShapeType="1"/>
          </p:cNvSpPr>
          <p:nvPr/>
        </p:nvSpPr>
        <p:spPr bwMode="auto">
          <a:xfrm flipV="1">
            <a:off x="2496796" y="2685142"/>
            <a:ext cx="1588" cy="1651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7" name="Line 1032"/>
          <p:cNvSpPr>
            <a:spLocks noChangeShapeType="1"/>
          </p:cNvSpPr>
          <p:nvPr/>
        </p:nvSpPr>
        <p:spPr bwMode="auto">
          <a:xfrm flipV="1">
            <a:off x="2496796" y="2685142"/>
            <a:ext cx="1588" cy="1651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2" name="Rectangle 1034"/>
          <p:cNvSpPr>
            <a:spLocks noChangeArrowheads="1"/>
          </p:cNvSpPr>
          <p:nvPr/>
        </p:nvSpPr>
        <p:spPr bwMode="auto">
          <a:xfrm>
            <a:off x="495952" y="1111413"/>
            <a:ext cx="3865468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7" name="Line 1039"/>
          <p:cNvSpPr>
            <a:spLocks noChangeShapeType="1"/>
          </p:cNvSpPr>
          <p:nvPr/>
        </p:nvSpPr>
        <p:spPr bwMode="auto">
          <a:xfrm>
            <a:off x="1575339" y="3204091"/>
            <a:ext cx="1844503" cy="61310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4" name="Line 1046"/>
          <p:cNvSpPr>
            <a:spLocks noChangeShapeType="1"/>
          </p:cNvSpPr>
          <p:nvPr/>
        </p:nvSpPr>
        <p:spPr bwMode="auto">
          <a:xfrm>
            <a:off x="1575339" y="3204091"/>
            <a:ext cx="1844503" cy="61310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5" name="Rectangle 1047"/>
          <p:cNvSpPr>
            <a:spLocks noChangeArrowheads="1"/>
          </p:cNvSpPr>
          <p:nvPr/>
        </p:nvSpPr>
        <p:spPr bwMode="auto">
          <a:xfrm>
            <a:off x="4940962" y="2720810"/>
            <a:ext cx="1768345" cy="781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6" name="Rectangle 1048"/>
          <p:cNvSpPr>
            <a:spLocks noChangeArrowheads="1"/>
          </p:cNvSpPr>
          <p:nvPr/>
        </p:nvSpPr>
        <p:spPr bwMode="auto">
          <a:xfrm>
            <a:off x="5015262" y="2843430"/>
            <a:ext cx="178321" cy="183931"/>
          </a:xfrm>
          <a:prstGeom prst="rect">
            <a:avLst/>
          </a:prstGeom>
          <a:solidFill>
            <a:srgbClr val="90908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7" name="Rectangle 1049"/>
          <p:cNvSpPr>
            <a:spLocks noChangeArrowheads="1"/>
          </p:cNvSpPr>
          <p:nvPr/>
        </p:nvSpPr>
        <p:spPr bwMode="auto">
          <a:xfrm>
            <a:off x="5273456" y="2759129"/>
            <a:ext cx="1448854" cy="20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Verdana" charset="0"/>
              </a:rPr>
              <a:t>Immune</a:t>
            </a: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53278" name="Rectangle 1050"/>
          <p:cNvSpPr>
            <a:spLocks noChangeArrowheads="1"/>
          </p:cNvSpPr>
          <p:nvPr/>
        </p:nvSpPr>
        <p:spPr bwMode="auto">
          <a:xfrm>
            <a:off x="5015262" y="3226620"/>
            <a:ext cx="178321" cy="183931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53279" name="Rectangle 1051"/>
          <p:cNvSpPr>
            <a:spLocks noChangeArrowheads="1"/>
          </p:cNvSpPr>
          <p:nvPr/>
        </p:nvSpPr>
        <p:spPr bwMode="auto">
          <a:xfrm>
            <a:off x="5275313" y="3142318"/>
            <a:ext cx="1565877" cy="20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Verdana" charset="0"/>
              </a:rPr>
              <a:t>Sensitive</a:t>
            </a:r>
            <a:endParaRPr lang="en-US" sz="1800">
              <a:solidFill>
                <a:srgbClr val="000000"/>
              </a:solidFill>
            </a:endParaRPr>
          </a:p>
        </p:txBody>
      </p:sp>
      <p:grpSp>
        <p:nvGrpSpPr>
          <p:cNvPr id="53259" name="Group 1052"/>
          <p:cNvGrpSpPr>
            <a:grpSpLocks/>
          </p:cNvGrpSpPr>
          <p:nvPr/>
        </p:nvGrpSpPr>
        <p:grpSpPr bwMode="auto">
          <a:xfrm>
            <a:off x="3258031" y="4631837"/>
            <a:ext cx="3192463" cy="1187450"/>
            <a:chOff x="2744" y="3570"/>
            <a:chExt cx="2010" cy="748"/>
          </a:xfrm>
          <a:solidFill>
            <a:schemeClr val="accent6">
              <a:lumMod val="50000"/>
            </a:schemeClr>
          </a:solidFill>
        </p:grpSpPr>
        <p:sp>
          <p:nvSpPr>
            <p:cNvPr id="69661" name="Freeform 1053"/>
            <p:cNvSpPr>
              <a:spLocks/>
            </p:cNvSpPr>
            <p:nvPr/>
          </p:nvSpPr>
          <p:spPr bwMode="auto">
            <a:xfrm>
              <a:off x="2744" y="3570"/>
              <a:ext cx="2010" cy="748"/>
            </a:xfrm>
            <a:custGeom>
              <a:avLst/>
              <a:gdLst/>
              <a:ahLst/>
              <a:cxnLst>
                <a:cxn ang="0">
                  <a:pos x="29" y="23"/>
                </a:cxn>
                <a:cxn ang="0">
                  <a:pos x="159" y="0"/>
                </a:cxn>
                <a:cxn ang="0">
                  <a:pos x="270" y="17"/>
                </a:cxn>
                <a:cxn ang="0">
                  <a:pos x="388" y="29"/>
                </a:cxn>
                <a:cxn ang="0">
                  <a:pos x="559" y="5"/>
                </a:cxn>
                <a:cxn ang="0">
                  <a:pos x="783" y="35"/>
                </a:cxn>
                <a:cxn ang="0">
                  <a:pos x="917" y="35"/>
                </a:cxn>
                <a:cxn ang="0">
                  <a:pos x="1194" y="17"/>
                </a:cxn>
                <a:cxn ang="0">
                  <a:pos x="1523" y="35"/>
                </a:cxn>
                <a:cxn ang="0">
                  <a:pos x="1541" y="70"/>
                </a:cxn>
                <a:cxn ang="0">
                  <a:pos x="1529" y="194"/>
                </a:cxn>
                <a:cxn ang="0">
                  <a:pos x="1530" y="317"/>
                </a:cxn>
                <a:cxn ang="0">
                  <a:pos x="1535" y="405"/>
                </a:cxn>
                <a:cxn ang="0">
                  <a:pos x="1523" y="500"/>
                </a:cxn>
                <a:cxn ang="0">
                  <a:pos x="1494" y="676"/>
                </a:cxn>
                <a:cxn ang="0">
                  <a:pos x="1517" y="870"/>
                </a:cxn>
                <a:cxn ang="0">
                  <a:pos x="1511" y="929"/>
                </a:cxn>
                <a:cxn ang="0">
                  <a:pos x="1376" y="917"/>
                </a:cxn>
                <a:cxn ang="0">
                  <a:pos x="1288" y="923"/>
                </a:cxn>
                <a:cxn ang="0">
                  <a:pos x="1253" y="947"/>
                </a:cxn>
                <a:cxn ang="0">
                  <a:pos x="1165" y="923"/>
                </a:cxn>
                <a:cxn ang="0">
                  <a:pos x="1041" y="923"/>
                </a:cxn>
                <a:cxn ang="0">
                  <a:pos x="789" y="935"/>
                </a:cxn>
                <a:cxn ang="0">
                  <a:pos x="436" y="911"/>
                </a:cxn>
                <a:cxn ang="0">
                  <a:pos x="29" y="911"/>
                </a:cxn>
                <a:cxn ang="0">
                  <a:pos x="0" y="705"/>
                </a:cxn>
                <a:cxn ang="0">
                  <a:pos x="41" y="300"/>
                </a:cxn>
                <a:cxn ang="0">
                  <a:pos x="29" y="23"/>
                </a:cxn>
              </a:cxnLst>
              <a:rect l="0" t="0" r="r" b="b"/>
              <a:pathLst>
                <a:path w="1550" h="953">
                  <a:moveTo>
                    <a:pt x="29" y="23"/>
                  </a:moveTo>
                  <a:cubicBezTo>
                    <a:pt x="76" y="16"/>
                    <a:pt x="114" y="7"/>
                    <a:pt x="159" y="0"/>
                  </a:cubicBezTo>
                  <a:cubicBezTo>
                    <a:pt x="200" y="12"/>
                    <a:pt x="217" y="12"/>
                    <a:pt x="270" y="17"/>
                  </a:cubicBezTo>
                  <a:cubicBezTo>
                    <a:pt x="309" y="20"/>
                    <a:pt x="388" y="29"/>
                    <a:pt x="388" y="29"/>
                  </a:cubicBezTo>
                  <a:cubicBezTo>
                    <a:pt x="468" y="24"/>
                    <a:pt x="493" y="21"/>
                    <a:pt x="559" y="5"/>
                  </a:cubicBezTo>
                  <a:cubicBezTo>
                    <a:pt x="661" y="16"/>
                    <a:pt x="692" y="4"/>
                    <a:pt x="783" y="35"/>
                  </a:cubicBezTo>
                  <a:cubicBezTo>
                    <a:pt x="844" y="29"/>
                    <a:pt x="867" y="54"/>
                    <a:pt x="917" y="35"/>
                  </a:cubicBezTo>
                  <a:cubicBezTo>
                    <a:pt x="936" y="27"/>
                    <a:pt x="1194" y="17"/>
                    <a:pt x="1194" y="17"/>
                  </a:cubicBezTo>
                  <a:cubicBezTo>
                    <a:pt x="1376" y="27"/>
                    <a:pt x="1340" y="26"/>
                    <a:pt x="1523" y="35"/>
                  </a:cubicBezTo>
                  <a:cubicBezTo>
                    <a:pt x="1527" y="47"/>
                    <a:pt x="1540" y="56"/>
                    <a:pt x="1541" y="70"/>
                  </a:cubicBezTo>
                  <a:cubicBezTo>
                    <a:pt x="1543" y="114"/>
                    <a:pt x="1535" y="152"/>
                    <a:pt x="1529" y="194"/>
                  </a:cubicBezTo>
                  <a:cubicBezTo>
                    <a:pt x="1534" y="249"/>
                    <a:pt x="1516" y="264"/>
                    <a:pt x="1530" y="317"/>
                  </a:cubicBezTo>
                  <a:cubicBezTo>
                    <a:pt x="1524" y="343"/>
                    <a:pt x="1550" y="383"/>
                    <a:pt x="1535" y="405"/>
                  </a:cubicBezTo>
                  <a:cubicBezTo>
                    <a:pt x="1520" y="449"/>
                    <a:pt x="1532" y="408"/>
                    <a:pt x="1523" y="500"/>
                  </a:cubicBezTo>
                  <a:cubicBezTo>
                    <a:pt x="1517" y="558"/>
                    <a:pt x="1505" y="618"/>
                    <a:pt x="1494" y="676"/>
                  </a:cubicBezTo>
                  <a:cubicBezTo>
                    <a:pt x="1497" y="745"/>
                    <a:pt x="1499" y="804"/>
                    <a:pt x="1517" y="870"/>
                  </a:cubicBezTo>
                  <a:cubicBezTo>
                    <a:pt x="1515" y="889"/>
                    <a:pt x="1529" y="922"/>
                    <a:pt x="1511" y="929"/>
                  </a:cubicBezTo>
                  <a:cubicBezTo>
                    <a:pt x="1468" y="943"/>
                    <a:pt x="1421" y="918"/>
                    <a:pt x="1376" y="917"/>
                  </a:cubicBezTo>
                  <a:cubicBezTo>
                    <a:pt x="1346" y="916"/>
                    <a:pt x="1317" y="921"/>
                    <a:pt x="1288" y="923"/>
                  </a:cubicBezTo>
                  <a:cubicBezTo>
                    <a:pt x="1241" y="938"/>
                    <a:pt x="1300" y="915"/>
                    <a:pt x="1253" y="947"/>
                  </a:cubicBezTo>
                  <a:cubicBezTo>
                    <a:pt x="1242" y="953"/>
                    <a:pt x="1176" y="919"/>
                    <a:pt x="1165" y="923"/>
                  </a:cubicBezTo>
                  <a:cubicBezTo>
                    <a:pt x="1105" y="912"/>
                    <a:pt x="1099" y="938"/>
                    <a:pt x="1041" y="923"/>
                  </a:cubicBezTo>
                  <a:cubicBezTo>
                    <a:pt x="937" y="928"/>
                    <a:pt x="872" y="925"/>
                    <a:pt x="789" y="935"/>
                  </a:cubicBezTo>
                  <a:cubicBezTo>
                    <a:pt x="727" y="925"/>
                    <a:pt x="496" y="923"/>
                    <a:pt x="436" y="911"/>
                  </a:cubicBezTo>
                  <a:cubicBezTo>
                    <a:pt x="284" y="913"/>
                    <a:pt x="180" y="948"/>
                    <a:pt x="29" y="911"/>
                  </a:cubicBezTo>
                  <a:cubicBezTo>
                    <a:pt x="22" y="842"/>
                    <a:pt x="16" y="772"/>
                    <a:pt x="0" y="705"/>
                  </a:cubicBezTo>
                  <a:cubicBezTo>
                    <a:pt x="4" y="605"/>
                    <a:pt x="9" y="376"/>
                    <a:pt x="41" y="300"/>
                  </a:cubicBezTo>
                  <a:cubicBezTo>
                    <a:pt x="38" y="205"/>
                    <a:pt x="29" y="115"/>
                    <a:pt x="29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" pitchFamily="-111" charset="0"/>
                <a:ea typeface="+mn-ea"/>
                <a:cs typeface="+mn-cs"/>
              </a:endParaRPr>
            </a:p>
          </p:txBody>
        </p:sp>
        <p:sp>
          <p:nvSpPr>
            <p:cNvPr id="53261" name="Rectangle 1054"/>
            <p:cNvSpPr>
              <a:spLocks noChangeArrowheads="1"/>
            </p:cNvSpPr>
            <p:nvPr/>
          </p:nvSpPr>
          <p:spPr bwMode="auto">
            <a:xfrm>
              <a:off x="2795" y="3735"/>
              <a:ext cx="1908" cy="43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b="0" dirty="0">
                  <a:solidFill>
                    <a:srgbClr val="FDC500"/>
                  </a:solidFill>
                  <a:latin typeface="Comic Sans MS" charset="0"/>
                </a:rPr>
                <a:t>These are not good odds to gamble on.</a:t>
              </a:r>
            </a:p>
          </p:txBody>
        </p:sp>
      </p:grpSp>
      <p:sp>
        <p:nvSpPr>
          <p:cNvPr id="33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about </a:t>
            </a:r>
            <a:r>
              <a:rPr lang="en-US" sz="2000" dirty="0">
                <a:solidFill>
                  <a:srgbClr val="FFFFFF"/>
                </a:solidFill>
              </a:rPr>
              <a:t>immunity?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65F2C5F0-7727-4E47-9D0C-232EF5273AC9}" type="slidenum">
              <a:rPr lang="en-US">
                <a:latin typeface="Verdana" charset="0"/>
              </a:rPr>
              <a:pPr/>
              <a:t>89</a:t>
            </a:fld>
            <a:endParaRPr lang="en-US">
              <a:latin typeface="Verdana" charset="0"/>
            </a:endParaRPr>
          </a:p>
        </p:txBody>
      </p:sp>
      <p:sp>
        <p:nvSpPr>
          <p:cNvPr id="54275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279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391400" y="1384300"/>
            <a:ext cx="1651000" cy="4876800"/>
          </a:xfrm>
        </p:spPr>
        <p:txBody>
          <a:bodyPr/>
          <a:lstStyle/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First exposure sets up reaction 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30% of people seem to be immune</a:t>
            </a:r>
          </a:p>
          <a:p>
            <a:pPr marL="228600" indent="-228600" eaLnBrk="1" hangingPunct="1"/>
            <a:r>
              <a:rPr lang="en-US" sz="16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Exposure may increase immunity over time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Some people are </a:t>
            </a:r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exquisitely sensitive</a:t>
            </a:r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”</a:t>
            </a:r>
            <a:endParaRPr lang="en-US" sz="16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54280" name="Line 12"/>
          <p:cNvSpPr>
            <a:spLocks noChangeShapeType="1"/>
          </p:cNvSpPr>
          <p:nvPr/>
        </p:nvSpPr>
        <p:spPr bwMode="auto">
          <a:xfrm flipV="1">
            <a:off x="2946400" y="2184400"/>
            <a:ext cx="1588" cy="1651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81" name="Line 21"/>
          <p:cNvSpPr>
            <a:spLocks noChangeShapeType="1"/>
          </p:cNvSpPr>
          <p:nvPr/>
        </p:nvSpPr>
        <p:spPr bwMode="auto">
          <a:xfrm flipV="1">
            <a:off x="2946400" y="2184400"/>
            <a:ext cx="1588" cy="1651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7614" name="Picture 30" descr="streamside.jpg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713" y="900113"/>
            <a:ext cx="4027487" cy="4027487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54283" name="Rectangle 31"/>
          <p:cNvSpPr>
            <a:spLocks noChangeArrowheads="1"/>
          </p:cNvSpPr>
          <p:nvPr/>
        </p:nvSpPr>
        <p:spPr bwMode="auto">
          <a:xfrm>
            <a:off x="4495800" y="1412875"/>
            <a:ext cx="2601913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Some people find that small exposures produce immunity over time.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But, immunity can come and go over time. People who think they are immune often get a terrible surprise.</a:t>
            </a:r>
          </a:p>
        </p:txBody>
      </p:sp>
      <p:sp>
        <p:nvSpPr>
          <p:cNvPr id="13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about </a:t>
            </a:r>
            <a:r>
              <a:rPr lang="en-US" sz="2000" dirty="0">
                <a:solidFill>
                  <a:srgbClr val="FFFFFF"/>
                </a:solidFill>
              </a:rPr>
              <a:t>immunity?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E5261F8-B46C-B542-B396-E12C42D28552}" type="slidenum">
              <a:rPr lang="en-US">
                <a:latin typeface="Verdana" charset="0"/>
              </a:rPr>
              <a:pPr/>
              <a:t>9</a:t>
            </a:fld>
            <a:endParaRPr lang="en-US">
              <a:latin typeface="Verdana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1854200" y="114300"/>
            <a:ext cx="6718300" cy="64770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3600" dirty="0">
                <a:solidFill>
                  <a:srgbClr val="FFFFFF"/>
                </a:solidFill>
              </a:rPr>
              <a:t>Pacific </a:t>
            </a:r>
            <a:r>
              <a:rPr lang="en-US" sz="3600" dirty="0"/>
              <a:t>Poison Oak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79600" y="774700"/>
            <a:ext cx="468630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800" dirty="0" err="1">
                <a:solidFill>
                  <a:schemeClr val="tx2"/>
                </a:solidFill>
                <a:latin typeface="+mn-lt"/>
              </a:rPr>
              <a:t>Toxicodendron</a:t>
            </a:r>
            <a:r>
              <a:rPr lang="en-US" sz="1800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rgbClr val="FFFFFF"/>
                </a:solidFill>
                <a:latin typeface="+mn-lt"/>
              </a:rPr>
              <a:t>diversilobum</a:t>
            </a:r>
            <a:endParaRPr lang="en-US" sz="1800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4" name="Picture 3" descr="p-po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99875"/>
            <a:ext cx="6766406" cy="4495800"/>
          </a:xfrm>
          <a:prstGeom prst="rect">
            <a:avLst/>
          </a:prstGeom>
        </p:spPr>
      </p:pic>
      <p:pic>
        <p:nvPicPr>
          <p:cNvPr id="7" name="Picture 6" descr="7-29-10-58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2200" y="1327151"/>
            <a:ext cx="1657350" cy="1657350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pic>
        <p:nvPicPr>
          <p:cNvPr id="8" name="Picture 7" descr="5-5-14-118-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2200" y="3014006"/>
            <a:ext cx="1671973" cy="1646894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5791200" y="3441375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E500E5"/>
                </a:solidFill>
                <a:latin typeface="+mn-lt"/>
              </a:rPr>
              <a:t>Ground</a:t>
            </a:r>
            <a:br>
              <a:rPr lang="en-US" sz="2000" dirty="0">
                <a:solidFill>
                  <a:srgbClr val="E500E5"/>
                </a:solidFill>
                <a:latin typeface="+mn-lt"/>
              </a:rPr>
            </a:br>
            <a:r>
              <a:rPr lang="en-US" sz="2000" dirty="0">
                <a:solidFill>
                  <a:srgbClr val="E500E5"/>
                </a:solidFill>
                <a:latin typeface="+mn-lt"/>
              </a:rPr>
              <a:t>Vine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91200" y="5143175"/>
            <a:ext cx="15240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E500E5"/>
                </a:solidFill>
                <a:latin typeface="+mn-lt"/>
              </a:rPr>
              <a:t>Climbing Vine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91200" y="2032000"/>
            <a:ext cx="152400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rgbClr val="E500E5"/>
                </a:solidFill>
                <a:latin typeface="+mn-lt"/>
              </a:rPr>
              <a:t>Shrub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2200" y="4692650"/>
            <a:ext cx="1676400" cy="1676400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1572193" y="3128760"/>
            <a:ext cx="2120576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rtlCol="0">
            <a:spAutoFit/>
          </a:bodyPr>
          <a:lstStyle/>
          <a:p>
            <a:r>
              <a:rPr lang="en-US" sz="1800" dirty="0">
                <a:latin typeface="+mn-lt"/>
              </a:rPr>
              <a:t>This one is a really big problem in California.</a:t>
            </a:r>
          </a:p>
        </p:txBody>
      </p:sp>
    </p:spTree>
    <p:extLst>
      <p:ext uri="{BB962C8B-B14F-4D97-AF65-F5344CB8AC3E}">
        <p14:creationId xmlns:p14="http://schemas.microsoft.com/office/powerpoint/2010/main" val="1631681398"/>
      </p:ext>
    </p:extLst>
  </p:cSld>
  <p:clrMapOvr>
    <a:masterClrMapping/>
  </p:clrMapOvr>
  <p:transition>
    <p:wipe dir="r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6A312F16-A6E1-7946-A569-1EAFBC5C1D54}" type="slidenum">
              <a:rPr lang="en-US">
                <a:latin typeface="Verdana" charset="0"/>
              </a:rPr>
              <a:pPr/>
              <a:t>90</a:t>
            </a:fld>
            <a:endParaRPr lang="en-US">
              <a:latin typeface="Verdana" charset="0"/>
            </a:endParaRPr>
          </a:p>
        </p:txBody>
      </p:sp>
      <p:sp>
        <p:nvSpPr>
          <p:cNvPr id="55299" name="Rectangle 1026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300" name="Rectangle 1027"/>
          <p:cNvSpPr>
            <a:spLocks noChangeArrowheads="1"/>
          </p:cNvSpPr>
          <p:nvPr/>
        </p:nvSpPr>
        <p:spPr bwMode="auto">
          <a:xfrm>
            <a:off x="7402513" y="3175"/>
            <a:ext cx="1741487" cy="1290638"/>
          </a:xfrm>
          <a:prstGeom prst="rect">
            <a:avLst/>
          </a:prstGeom>
          <a:solidFill>
            <a:srgbClr val="000000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301" name="Rectangle 1028"/>
          <p:cNvSpPr>
            <a:spLocks noChangeArrowheads="1"/>
          </p:cNvSpPr>
          <p:nvPr/>
        </p:nvSpPr>
        <p:spPr bwMode="auto">
          <a:xfrm>
            <a:off x="7632700" y="381000"/>
            <a:ext cx="15113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>
              <a:lnSpc>
                <a:spcPct val="90000"/>
              </a:lnSpc>
            </a:pPr>
            <a:r>
              <a:rPr lang="en-US" sz="1800" b="0">
                <a:solidFill>
                  <a:schemeClr val="tx2"/>
                </a:solidFill>
                <a:latin typeface="Verdana" charset="0"/>
              </a:rPr>
              <a:t>Immunity</a:t>
            </a:r>
          </a:p>
        </p:txBody>
      </p:sp>
      <p:sp>
        <p:nvSpPr>
          <p:cNvPr id="55303" name="Rectangle 1030"/>
          <p:cNvSpPr>
            <a:spLocks noGrp="1" noChangeArrowheads="1"/>
          </p:cNvSpPr>
          <p:nvPr>
            <p:ph type="body" idx="4294967295"/>
          </p:nvPr>
        </p:nvSpPr>
        <p:spPr>
          <a:xfrm>
            <a:off x="7391400" y="1384300"/>
            <a:ext cx="1651000" cy="4876800"/>
          </a:xfrm>
        </p:spPr>
        <p:txBody>
          <a:bodyPr/>
          <a:lstStyle/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First exposure sets up reaction 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30% of people seem to be immune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Exposure may increase immunity over time</a:t>
            </a:r>
          </a:p>
          <a:p>
            <a:pPr marL="228600" indent="-228600" eaLnBrk="1" hangingPunct="1"/>
            <a:r>
              <a:rPr lang="en-US" sz="16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Exquisite sensitivity</a:t>
            </a:r>
          </a:p>
        </p:txBody>
      </p:sp>
      <p:sp>
        <p:nvSpPr>
          <p:cNvPr id="55304" name="Line 1031"/>
          <p:cNvSpPr>
            <a:spLocks noChangeShapeType="1"/>
          </p:cNvSpPr>
          <p:nvPr/>
        </p:nvSpPr>
        <p:spPr bwMode="auto">
          <a:xfrm flipV="1">
            <a:off x="2946400" y="2184400"/>
            <a:ext cx="1588" cy="1651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5" name="Line 1032"/>
          <p:cNvSpPr>
            <a:spLocks noChangeShapeType="1"/>
          </p:cNvSpPr>
          <p:nvPr/>
        </p:nvSpPr>
        <p:spPr bwMode="auto">
          <a:xfrm flipV="1">
            <a:off x="2946400" y="2184400"/>
            <a:ext cx="1588" cy="1651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6" name="Rectangle 1034"/>
          <p:cNvSpPr>
            <a:spLocks noChangeArrowheads="1"/>
          </p:cNvSpPr>
          <p:nvPr/>
        </p:nvSpPr>
        <p:spPr bwMode="auto">
          <a:xfrm>
            <a:off x="3556000" y="1463675"/>
            <a:ext cx="3516313" cy="455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Some people are so sensitive to urushiol that they can</a:t>
            </a:r>
            <a:r>
              <a:rPr lang="ja-JP" altLang="en-US" sz="2000">
                <a:solidFill>
                  <a:srgbClr val="000000"/>
                </a:solidFill>
                <a:latin typeface="Verdana" charset="0"/>
              </a:rPr>
              <a:t>’</a:t>
            </a:r>
            <a:r>
              <a:rPr lang="en-US" sz="2000">
                <a:solidFill>
                  <a:srgbClr val="000000"/>
                </a:solidFill>
                <a:latin typeface="Verdana" charset="0"/>
              </a:rPr>
              <a:t>t eat cashew nuts, which are a distant relative of poison ivy.</a:t>
            </a:r>
          </a:p>
          <a:p>
            <a:pPr>
              <a:spcBef>
                <a:spcPct val="50000"/>
              </a:spcBef>
              <a:buFont typeface="Times" charset="0"/>
              <a:buNone/>
            </a:pPr>
            <a:r>
              <a:rPr lang="en-US" sz="2000">
                <a:solidFill>
                  <a:srgbClr val="000000"/>
                </a:solidFill>
                <a:latin typeface="Verdana" charset="0"/>
              </a:rPr>
              <a:t>There are also Japanese lacquers that contain tiny amounts of urushiol. These general don</a:t>
            </a:r>
            <a:r>
              <a:rPr lang="ja-JP" altLang="en-US" sz="2000">
                <a:solidFill>
                  <a:srgbClr val="000000"/>
                </a:solidFill>
                <a:latin typeface="Verdana" charset="0"/>
              </a:rPr>
              <a:t>’</a:t>
            </a:r>
            <a:r>
              <a:rPr lang="en-US" sz="2000">
                <a:solidFill>
                  <a:srgbClr val="000000"/>
                </a:solidFill>
                <a:latin typeface="Verdana" charset="0"/>
              </a:rPr>
              <a:t>t cause trouble, except if the lacquer is used for a toilet seat cover.</a:t>
            </a:r>
          </a:p>
        </p:txBody>
      </p:sp>
      <p:pic>
        <p:nvPicPr>
          <p:cNvPr id="68620" name="Picture 103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327" y="1014698"/>
            <a:ext cx="2887663" cy="43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2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about </a:t>
            </a:r>
            <a:r>
              <a:rPr lang="en-US" sz="2000" dirty="0">
                <a:solidFill>
                  <a:srgbClr val="FFFFFF"/>
                </a:solidFill>
              </a:rPr>
              <a:t>immunity?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180794A1-C363-C640-B67B-31052A71A32F}" type="slidenum">
              <a:rPr lang="en-US">
                <a:latin typeface="Verdana" charset="0"/>
              </a:rPr>
              <a:pPr/>
              <a:t>91</a:t>
            </a:fld>
            <a:endParaRPr lang="en-US">
              <a:latin typeface="Verdana" charset="0"/>
            </a:endParaRPr>
          </a:p>
        </p:txBody>
      </p:sp>
      <p:sp>
        <p:nvSpPr>
          <p:cNvPr id="56323" name="Rectangle 4"/>
          <p:cNvSpPr>
            <a:spLocks noChangeArrowheads="1"/>
          </p:cNvSpPr>
          <p:nvPr/>
        </p:nvSpPr>
        <p:spPr bwMode="auto">
          <a:xfrm>
            <a:off x="5040313" y="1293813"/>
            <a:ext cx="4103687" cy="5105400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563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56200" y="1333500"/>
            <a:ext cx="3581400" cy="4584700"/>
          </a:xfrm>
        </p:spPr>
        <p:txBody>
          <a:bodyPr/>
          <a:lstStyle/>
          <a:p>
            <a:pPr marL="228600" indent="-228600" eaLnBrk="1" hangingPunct="1"/>
            <a:r>
              <a:rPr lang="en-US" sz="2400">
                <a:latin typeface="Verdana" charset="0"/>
                <a:ea typeface="ヒラギノ角ゴ Pro W3" charset="0"/>
                <a:cs typeface="ヒラギノ角ゴ Pro W3" charset="0"/>
              </a:rPr>
              <a:t>Red area</a:t>
            </a:r>
          </a:p>
          <a:p>
            <a:pPr marL="228600" indent="-228600" eaLnBrk="1" hangingPunct="1"/>
            <a:r>
              <a:rPr lang="en-US" sz="2400">
                <a:latin typeface="Verdana" charset="0"/>
                <a:ea typeface="ヒラギノ角ゴ Pro W3" charset="0"/>
                <a:cs typeface="ヒラギノ角ゴ Pro W3" charset="0"/>
              </a:rPr>
              <a:t>Raised spots</a:t>
            </a:r>
          </a:p>
          <a:p>
            <a:pPr marL="228600" indent="-228600" eaLnBrk="1" hangingPunct="1"/>
            <a:r>
              <a:rPr lang="en-US" sz="2400">
                <a:latin typeface="Verdana" charset="0"/>
                <a:ea typeface="ヒラギノ角ゴ Pro W3" charset="0"/>
                <a:cs typeface="ヒラギノ角ゴ Pro W3" charset="0"/>
              </a:rPr>
              <a:t>Large blisters</a:t>
            </a:r>
          </a:p>
          <a:p>
            <a:pPr marL="228600" indent="-228600" eaLnBrk="1" hangingPunct="1"/>
            <a:r>
              <a:rPr lang="en-US" sz="2400">
                <a:latin typeface="Verdana" charset="0"/>
                <a:ea typeface="ヒラギノ角ゴ Pro W3" charset="0"/>
                <a:cs typeface="ヒラギノ角ゴ Pro W3" charset="0"/>
              </a:rPr>
              <a:t>The most itchy feeling you may ever have</a:t>
            </a:r>
          </a:p>
          <a:p>
            <a:pPr marL="228600" indent="-228600" eaLnBrk="1" hangingPunct="1"/>
            <a:r>
              <a:rPr lang="ja-JP" altLang="en-US" sz="2400">
                <a:latin typeface="Verdana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sz="2400">
                <a:latin typeface="Verdana" charset="0"/>
                <a:ea typeface="ヒラギノ角ゴ Pro W3" charset="0"/>
                <a:cs typeface="ヒラギノ角ゴ Pro W3" charset="0"/>
              </a:rPr>
              <a:t>The worst thing I ever went through</a:t>
            </a:r>
            <a:r>
              <a:rPr lang="ja-JP" altLang="en-US" sz="2400">
                <a:latin typeface="Verdana" charset="0"/>
                <a:ea typeface="ヒラギノ角ゴ Pro W3" charset="0"/>
                <a:cs typeface="ヒラギノ角ゴ Pro W3" charset="0"/>
              </a:rPr>
              <a:t>”</a:t>
            </a:r>
            <a:endParaRPr lang="en-US" sz="240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grpSp>
        <p:nvGrpSpPr>
          <p:cNvPr id="56328" name="Group 13"/>
          <p:cNvGrpSpPr>
            <a:grpSpLocks/>
          </p:cNvGrpSpPr>
          <p:nvPr/>
        </p:nvGrpSpPr>
        <p:grpSpPr bwMode="auto">
          <a:xfrm>
            <a:off x="254000" y="3543300"/>
            <a:ext cx="4775200" cy="2473325"/>
            <a:chOff x="280" y="3184"/>
            <a:chExt cx="2010" cy="748"/>
          </a:xfrm>
          <a:solidFill>
            <a:schemeClr val="accent6">
              <a:lumMod val="50000"/>
            </a:schemeClr>
          </a:solidFill>
        </p:grpSpPr>
        <p:sp>
          <p:nvSpPr>
            <p:cNvPr id="8206" name="Freeform 14"/>
            <p:cNvSpPr>
              <a:spLocks/>
            </p:cNvSpPr>
            <p:nvPr/>
          </p:nvSpPr>
          <p:spPr bwMode="auto">
            <a:xfrm>
              <a:off x="280" y="3184"/>
              <a:ext cx="2010" cy="748"/>
            </a:xfrm>
            <a:custGeom>
              <a:avLst/>
              <a:gdLst/>
              <a:ahLst/>
              <a:cxnLst>
                <a:cxn ang="0">
                  <a:pos x="29" y="23"/>
                </a:cxn>
                <a:cxn ang="0">
                  <a:pos x="159" y="0"/>
                </a:cxn>
                <a:cxn ang="0">
                  <a:pos x="270" y="17"/>
                </a:cxn>
                <a:cxn ang="0">
                  <a:pos x="388" y="29"/>
                </a:cxn>
                <a:cxn ang="0">
                  <a:pos x="559" y="5"/>
                </a:cxn>
                <a:cxn ang="0">
                  <a:pos x="783" y="35"/>
                </a:cxn>
                <a:cxn ang="0">
                  <a:pos x="917" y="35"/>
                </a:cxn>
                <a:cxn ang="0">
                  <a:pos x="1194" y="17"/>
                </a:cxn>
                <a:cxn ang="0">
                  <a:pos x="1523" y="35"/>
                </a:cxn>
                <a:cxn ang="0">
                  <a:pos x="1541" y="70"/>
                </a:cxn>
                <a:cxn ang="0">
                  <a:pos x="1529" y="194"/>
                </a:cxn>
                <a:cxn ang="0">
                  <a:pos x="1530" y="317"/>
                </a:cxn>
                <a:cxn ang="0">
                  <a:pos x="1535" y="405"/>
                </a:cxn>
                <a:cxn ang="0">
                  <a:pos x="1523" y="500"/>
                </a:cxn>
                <a:cxn ang="0">
                  <a:pos x="1494" y="676"/>
                </a:cxn>
                <a:cxn ang="0">
                  <a:pos x="1517" y="870"/>
                </a:cxn>
                <a:cxn ang="0">
                  <a:pos x="1511" y="929"/>
                </a:cxn>
                <a:cxn ang="0">
                  <a:pos x="1376" y="917"/>
                </a:cxn>
                <a:cxn ang="0">
                  <a:pos x="1288" y="923"/>
                </a:cxn>
                <a:cxn ang="0">
                  <a:pos x="1253" y="947"/>
                </a:cxn>
                <a:cxn ang="0">
                  <a:pos x="1165" y="923"/>
                </a:cxn>
                <a:cxn ang="0">
                  <a:pos x="1041" y="923"/>
                </a:cxn>
                <a:cxn ang="0">
                  <a:pos x="789" y="935"/>
                </a:cxn>
                <a:cxn ang="0">
                  <a:pos x="436" y="911"/>
                </a:cxn>
                <a:cxn ang="0">
                  <a:pos x="29" y="911"/>
                </a:cxn>
                <a:cxn ang="0">
                  <a:pos x="0" y="705"/>
                </a:cxn>
                <a:cxn ang="0">
                  <a:pos x="41" y="300"/>
                </a:cxn>
                <a:cxn ang="0">
                  <a:pos x="29" y="23"/>
                </a:cxn>
              </a:cxnLst>
              <a:rect l="0" t="0" r="r" b="b"/>
              <a:pathLst>
                <a:path w="1550" h="953">
                  <a:moveTo>
                    <a:pt x="29" y="23"/>
                  </a:moveTo>
                  <a:cubicBezTo>
                    <a:pt x="76" y="16"/>
                    <a:pt x="114" y="7"/>
                    <a:pt x="159" y="0"/>
                  </a:cubicBezTo>
                  <a:cubicBezTo>
                    <a:pt x="200" y="12"/>
                    <a:pt x="217" y="12"/>
                    <a:pt x="270" y="17"/>
                  </a:cubicBezTo>
                  <a:cubicBezTo>
                    <a:pt x="309" y="20"/>
                    <a:pt x="388" y="29"/>
                    <a:pt x="388" y="29"/>
                  </a:cubicBezTo>
                  <a:cubicBezTo>
                    <a:pt x="468" y="24"/>
                    <a:pt x="493" y="21"/>
                    <a:pt x="559" y="5"/>
                  </a:cubicBezTo>
                  <a:cubicBezTo>
                    <a:pt x="661" y="16"/>
                    <a:pt x="692" y="4"/>
                    <a:pt x="783" y="35"/>
                  </a:cubicBezTo>
                  <a:cubicBezTo>
                    <a:pt x="844" y="29"/>
                    <a:pt x="867" y="54"/>
                    <a:pt x="917" y="35"/>
                  </a:cubicBezTo>
                  <a:cubicBezTo>
                    <a:pt x="936" y="27"/>
                    <a:pt x="1194" y="17"/>
                    <a:pt x="1194" y="17"/>
                  </a:cubicBezTo>
                  <a:cubicBezTo>
                    <a:pt x="1376" y="27"/>
                    <a:pt x="1340" y="26"/>
                    <a:pt x="1523" y="35"/>
                  </a:cubicBezTo>
                  <a:cubicBezTo>
                    <a:pt x="1527" y="47"/>
                    <a:pt x="1540" y="56"/>
                    <a:pt x="1541" y="70"/>
                  </a:cubicBezTo>
                  <a:cubicBezTo>
                    <a:pt x="1543" y="114"/>
                    <a:pt x="1535" y="152"/>
                    <a:pt x="1529" y="194"/>
                  </a:cubicBezTo>
                  <a:cubicBezTo>
                    <a:pt x="1534" y="249"/>
                    <a:pt x="1516" y="264"/>
                    <a:pt x="1530" y="317"/>
                  </a:cubicBezTo>
                  <a:cubicBezTo>
                    <a:pt x="1524" y="343"/>
                    <a:pt x="1550" y="383"/>
                    <a:pt x="1535" y="405"/>
                  </a:cubicBezTo>
                  <a:cubicBezTo>
                    <a:pt x="1520" y="449"/>
                    <a:pt x="1532" y="408"/>
                    <a:pt x="1523" y="500"/>
                  </a:cubicBezTo>
                  <a:cubicBezTo>
                    <a:pt x="1517" y="558"/>
                    <a:pt x="1505" y="618"/>
                    <a:pt x="1494" y="676"/>
                  </a:cubicBezTo>
                  <a:cubicBezTo>
                    <a:pt x="1497" y="745"/>
                    <a:pt x="1499" y="804"/>
                    <a:pt x="1517" y="870"/>
                  </a:cubicBezTo>
                  <a:cubicBezTo>
                    <a:pt x="1515" y="889"/>
                    <a:pt x="1529" y="922"/>
                    <a:pt x="1511" y="929"/>
                  </a:cubicBezTo>
                  <a:cubicBezTo>
                    <a:pt x="1468" y="943"/>
                    <a:pt x="1421" y="918"/>
                    <a:pt x="1376" y="917"/>
                  </a:cubicBezTo>
                  <a:cubicBezTo>
                    <a:pt x="1346" y="916"/>
                    <a:pt x="1317" y="921"/>
                    <a:pt x="1288" y="923"/>
                  </a:cubicBezTo>
                  <a:cubicBezTo>
                    <a:pt x="1241" y="938"/>
                    <a:pt x="1300" y="915"/>
                    <a:pt x="1253" y="947"/>
                  </a:cubicBezTo>
                  <a:cubicBezTo>
                    <a:pt x="1242" y="953"/>
                    <a:pt x="1176" y="919"/>
                    <a:pt x="1165" y="923"/>
                  </a:cubicBezTo>
                  <a:cubicBezTo>
                    <a:pt x="1105" y="912"/>
                    <a:pt x="1099" y="938"/>
                    <a:pt x="1041" y="923"/>
                  </a:cubicBezTo>
                  <a:cubicBezTo>
                    <a:pt x="937" y="928"/>
                    <a:pt x="872" y="925"/>
                    <a:pt x="789" y="935"/>
                  </a:cubicBezTo>
                  <a:cubicBezTo>
                    <a:pt x="727" y="925"/>
                    <a:pt x="496" y="923"/>
                    <a:pt x="436" y="911"/>
                  </a:cubicBezTo>
                  <a:cubicBezTo>
                    <a:pt x="284" y="913"/>
                    <a:pt x="180" y="948"/>
                    <a:pt x="29" y="911"/>
                  </a:cubicBezTo>
                  <a:cubicBezTo>
                    <a:pt x="22" y="842"/>
                    <a:pt x="16" y="772"/>
                    <a:pt x="0" y="705"/>
                  </a:cubicBezTo>
                  <a:cubicBezTo>
                    <a:pt x="4" y="605"/>
                    <a:pt x="9" y="376"/>
                    <a:pt x="41" y="300"/>
                  </a:cubicBezTo>
                  <a:cubicBezTo>
                    <a:pt x="38" y="205"/>
                    <a:pt x="29" y="115"/>
                    <a:pt x="29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" pitchFamily="-111" charset="0"/>
                <a:ea typeface="+mn-ea"/>
                <a:cs typeface="+mn-cs"/>
              </a:endParaRPr>
            </a:p>
          </p:txBody>
        </p:sp>
        <p:sp>
          <p:nvSpPr>
            <p:cNvPr id="56331" name="Rectangle 15"/>
            <p:cNvSpPr>
              <a:spLocks noChangeArrowheads="1"/>
            </p:cNvSpPr>
            <p:nvPr/>
          </p:nvSpPr>
          <p:spPr bwMode="auto">
            <a:xfrm>
              <a:off x="477" y="3315"/>
              <a:ext cx="1562" cy="4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r>
                <a:rPr lang="en-US" sz="1800" b="0" dirty="0">
                  <a:solidFill>
                    <a:srgbClr val="FDC500"/>
                  </a:solidFill>
                  <a:latin typeface="+mn-lt"/>
                </a:rPr>
                <a:t>Lots of things will give you a red rash. But nothing seems to itch like poison ivy. It makes mosquito bites seem like fun by comparison.</a:t>
              </a:r>
            </a:p>
          </p:txBody>
        </p:sp>
      </p:grpSp>
      <p:pic>
        <p:nvPicPr>
          <p:cNvPr id="8208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935038"/>
            <a:ext cx="4400550" cy="240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2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about </a:t>
            </a:r>
            <a:r>
              <a:rPr lang="en-US" sz="2000" dirty="0">
                <a:solidFill>
                  <a:srgbClr val="FFFFFF"/>
                </a:solidFill>
              </a:rPr>
              <a:t>the rash itself?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39FA0DD0-CBFF-5149-BADB-FB2D41AABD56}" type="slidenum">
              <a:rPr lang="en-US">
                <a:latin typeface="Verdana" charset="0"/>
              </a:rPr>
              <a:pPr/>
              <a:t>92</a:t>
            </a:fld>
            <a:endParaRPr lang="en-US">
              <a:latin typeface="Verdana" charset="0"/>
            </a:endParaRPr>
          </a:p>
        </p:txBody>
      </p:sp>
      <p:sp>
        <p:nvSpPr>
          <p:cNvPr id="57347" name="Rectangle 1026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1" name="Rectangle 1030"/>
          <p:cNvSpPr>
            <a:spLocks noGrp="1" noChangeArrowheads="1"/>
          </p:cNvSpPr>
          <p:nvPr>
            <p:ph type="body" idx="4294967295"/>
          </p:nvPr>
        </p:nvSpPr>
        <p:spPr>
          <a:xfrm>
            <a:off x="7378700" y="1358900"/>
            <a:ext cx="1663700" cy="4584700"/>
          </a:xfrm>
        </p:spPr>
        <p:txBody>
          <a:bodyPr/>
          <a:lstStyle/>
          <a:p>
            <a:pPr marL="228600" indent="-228600" eaLnBrk="1" hangingPunct="1"/>
            <a:r>
              <a:rPr lang="en-US" sz="16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Red area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Raised spots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Large blisters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The most itchy feeling you may ever have</a:t>
            </a:r>
          </a:p>
          <a:p>
            <a:pPr marL="228600" indent="-228600" eaLnBrk="1" hangingPunct="1"/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The worst thing I ever went through</a:t>
            </a:r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”</a:t>
            </a:r>
            <a:endParaRPr lang="en-US" sz="16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57352" name="Rectangle 1031"/>
          <p:cNvSpPr>
            <a:spLocks noChangeArrowheads="1"/>
          </p:cNvSpPr>
          <p:nvPr/>
        </p:nvSpPr>
        <p:spPr bwMode="auto">
          <a:xfrm>
            <a:off x="279725" y="5202034"/>
            <a:ext cx="669766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The rash may show as small red areas, looking and feeling like mosquito bites.</a:t>
            </a:r>
          </a:p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It may end there, or continue to intensify…</a:t>
            </a:r>
          </a:p>
        </p:txBody>
      </p:sp>
      <p:pic>
        <p:nvPicPr>
          <p:cNvPr id="125960" name="Picture 1032" descr="red-rash.jpg                                                   000232FB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339" y="658161"/>
            <a:ext cx="6021387" cy="4516437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about </a:t>
            </a:r>
            <a:r>
              <a:rPr lang="en-US" sz="2000" dirty="0">
                <a:solidFill>
                  <a:srgbClr val="FFFFFF"/>
                </a:solidFill>
              </a:rPr>
              <a:t>the rash itself?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730F1A20-4416-6A47-A655-B339725104FA}" type="slidenum">
              <a:rPr lang="en-US">
                <a:latin typeface="Verdana" charset="0"/>
              </a:rPr>
              <a:pPr/>
              <a:t>93</a:t>
            </a:fld>
            <a:endParaRPr lang="en-US">
              <a:latin typeface="Verdana" charset="0"/>
            </a:endParaRPr>
          </a:p>
        </p:txBody>
      </p:sp>
      <p:sp>
        <p:nvSpPr>
          <p:cNvPr id="58371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75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378700" y="1358900"/>
            <a:ext cx="1663700" cy="4584700"/>
          </a:xfrm>
        </p:spPr>
        <p:txBody>
          <a:bodyPr/>
          <a:lstStyle/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Red area</a:t>
            </a:r>
          </a:p>
          <a:p>
            <a:pPr marL="228600" indent="-228600" eaLnBrk="1" hangingPunct="1"/>
            <a:r>
              <a:rPr lang="en-US" sz="16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Raised spots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Large blisters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The most itchy feeling you may ever have</a:t>
            </a:r>
          </a:p>
          <a:p>
            <a:pPr marL="228600" indent="-228600" eaLnBrk="1" hangingPunct="1"/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The worst thing I ever went through</a:t>
            </a:r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”</a:t>
            </a:r>
            <a:endParaRPr lang="en-US" sz="16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pic>
        <p:nvPicPr>
          <p:cNvPr id="7066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977900"/>
            <a:ext cx="6630988" cy="309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58377" name="Rectangle 8"/>
          <p:cNvSpPr>
            <a:spLocks noChangeArrowheads="1"/>
          </p:cNvSpPr>
          <p:nvPr/>
        </p:nvSpPr>
        <p:spPr bwMode="auto">
          <a:xfrm>
            <a:off x="292100" y="4168775"/>
            <a:ext cx="6367463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The rash develops raised spots and continues to itch.</a:t>
            </a:r>
          </a:p>
          <a:p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(You can</a:t>
            </a:r>
            <a:r>
              <a:rPr lang="ja-JP" altLang="en-US" sz="1600" dirty="0">
                <a:solidFill>
                  <a:srgbClr val="000000"/>
                </a:solidFill>
                <a:latin typeface="Verdana" charset="0"/>
              </a:rPr>
              <a:t>’</a:t>
            </a:r>
            <a:r>
              <a:rPr lang="en-US" sz="1600" dirty="0">
                <a:solidFill>
                  <a:srgbClr val="000000"/>
                </a:solidFill>
                <a:latin typeface="Verdana" charset="0"/>
              </a:rPr>
              <a:t>t spread the rash to other people once the oil is absorbed into the skin.)</a:t>
            </a:r>
            <a:endParaRPr lang="en-US" sz="2000" dirty="0">
              <a:solidFill>
                <a:srgbClr val="000000"/>
              </a:solidFill>
              <a:latin typeface="Verdana" charset="0"/>
            </a:endParaRPr>
          </a:p>
        </p:txBody>
      </p:sp>
      <p:sp>
        <p:nvSpPr>
          <p:cNvPr id="10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about </a:t>
            </a:r>
            <a:r>
              <a:rPr lang="en-US" sz="2000" dirty="0">
                <a:solidFill>
                  <a:srgbClr val="FFFFFF"/>
                </a:solidFill>
              </a:rPr>
              <a:t>the rash itself?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3F408B3D-4A06-3E4A-9428-7A1DF1B94275}" type="slidenum">
              <a:rPr lang="en-US">
                <a:latin typeface="Verdana" charset="0"/>
              </a:rPr>
              <a:pPr/>
              <a:t>94</a:t>
            </a:fld>
            <a:endParaRPr lang="en-US">
              <a:latin typeface="Verdana" charset="0"/>
            </a:endParaRPr>
          </a:p>
        </p:txBody>
      </p:sp>
      <p:sp>
        <p:nvSpPr>
          <p:cNvPr id="59395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399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378700" y="1358900"/>
            <a:ext cx="1663700" cy="4584700"/>
          </a:xfrm>
        </p:spPr>
        <p:txBody>
          <a:bodyPr/>
          <a:lstStyle/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Red area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Raised spots</a:t>
            </a:r>
          </a:p>
          <a:p>
            <a:pPr marL="228600" indent="-228600" eaLnBrk="1" hangingPunct="1"/>
            <a:r>
              <a:rPr lang="en-US" sz="16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Large blisters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The most itchy feeling you may ever have</a:t>
            </a:r>
          </a:p>
          <a:p>
            <a:pPr marL="228600" indent="-228600" eaLnBrk="1" hangingPunct="1"/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The worst thing I ever went through</a:t>
            </a:r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”</a:t>
            </a:r>
            <a:endParaRPr lang="en-US" sz="16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202549" y="3985439"/>
            <a:ext cx="3040063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The infamous blisters that may arise are filled mostly with water.</a:t>
            </a:r>
          </a:p>
          <a:p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The fluid will not spread the rash.</a:t>
            </a:r>
          </a:p>
        </p:txBody>
      </p:sp>
      <p:pic>
        <p:nvPicPr>
          <p:cNvPr id="71690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564" y="682218"/>
            <a:ext cx="3967163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pic>
        <p:nvPicPr>
          <p:cNvPr id="7168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2298700"/>
            <a:ext cx="3675063" cy="324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about </a:t>
            </a:r>
            <a:r>
              <a:rPr lang="en-US" sz="2000" dirty="0">
                <a:solidFill>
                  <a:srgbClr val="FFFFFF"/>
                </a:solidFill>
              </a:rPr>
              <a:t>the rash itself?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29B485FC-9E29-D34E-AF51-4FE7E841BA48}" type="slidenum">
              <a:rPr lang="en-US">
                <a:latin typeface="Verdana" charset="0"/>
              </a:rPr>
              <a:pPr/>
              <a:t>95</a:t>
            </a:fld>
            <a:endParaRPr lang="en-US">
              <a:latin typeface="Verdana" charset="0"/>
            </a:endParaRPr>
          </a:p>
        </p:txBody>
      </p:sp>
      <p:sp>
        <p:nvSpPr>
          <p:cNvPr id="60419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42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378700" y="1358900"/>
            <a:ext cx="1663700" cy="4584700"/>
          </a:xfrm>
        </p:spPr>
        <p:txBody>
          <a:bodyPr/>
          <a:lstStyle/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Red area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Raised spots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Large blisters</a:t>
            </a:r>
          </a:p>
          <a:p>
            <a:pPr marL="228600" indent="-228600" eaLnBrk="1" hangingPunct="1"/>
            <a:r>
              <a:rPr lang="en-US" sz="16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The most itchy feeling you may ever have</a:t>
            </a:r>
          </a:p>
          <a:p>
            <a:pPr marL="228600" indent="-228600" eaLnBrk="1" hangingPunct="1"/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The worst thing I ever went through</a:t>
            </a:r>
            <a:r>
              <a:rPr lang="ja-JP" alt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”</a:t>
            </a:r>
            <a:endParaRPr lang="en-US" sz="1600" dirty="0"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60424" name="Rectangle 7"/>
          <p:cNvSpPr>
            <a:spLocks noChangeArrowheads="1"/>
          </p:cNvSpPr>
          <p:nvPr/>
        </p:nvSpPr>
        <p:spPr bwMode="auto">
          <a:xfrm>
            <a:off x="203200" y="5108575"/>
            <a:ext cx="7180263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Verdana" charset="0"/>
              </a:rPr>
              <a:t>Poison ivy is VERY itchy. It will drive you completely nuts. It is worth a lot of effort to avoid getting the rash.</a:t>
            </a:r>
          </a:p>
        </p:txBody>
      </p:sp>
      <p:pic>
        <p:nvPicPr>
          <p:cNvPr id="7271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277" y="603576"/>
            <a:ext cx="5729979" cy="4297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about </a:t>
            </a:r>
            <a:r>
              <a:rPr lang="en-US" sz="2000" dirty="0">
                <a:solidFill>
                  <a:srgbClr val="FFFFFF"/>
                </a:solidFill>
              </a:rPr>
              <a:t>the rash itself?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17C5935-76A7-204C-8D8E-E8ABFD6EA877}" type="slidenum">
              <a:rPr lang="en-US">
                <a:latin typeface="Verdana" charset="0"/>
              </a:rPr>
              <a:pPr/>
              <a:t>96</a:t>
            </a:fld>
            <a:endParaRPr lang="en-US">
              <a:latin typeface="Verdana" charset="0"/>
            </a:endParaRPr>
          </a:p>
        </p:txBody>
      </p:sp>
      <p:sp>
        <p:nvSpPr>
          <p:cNvPr id="61443" name="Rectangle 2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47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378700" y="1358900"/>
            <a:ext cx="1663700" cy="4584700"/>
          </a:xfrm>
        </p:spPr>
        <p:txBody>
          <a:bodyPr/>
          <a:lstStyle/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Red area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Raised spots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Large blisters</a:t>
            </a:r>
          </a:p>
          <a:p>
            <a:pPr marL="228600" indent="-228600" eaLnBrk="1" hangingPunct="1"/>
            <a:r>
              <a:rPr lang="en-US" sz="1600" dirty="0">
                <a:latin typeface="Verdana" charset="0"/>
                <a:ea typeface="ヒラギノ角ゴ Pro W3" charset="0"/>
                <a:cs typeface="ヒラギノ角ゴ Pro W3" charset="0"/>
              </a:rPr>
              <a:t>The most itchy feeling you may ever have</a:t>
            </a:r>
          </a:p>
          <a:p>
            <a:pPr marL="228600" indent="-228600" eaLnBrk="1" hangingPunct="1"/>
            <a:r>
              <a:rPr lang="ja-JP" altLang="en-US" sz="16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sz="16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The worst thing…</a:t>
            </a:r>
            <a:r>
              <a:rPr lang="ja-JP" altLang="en-US" sz="16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”</a:t>
            </a:r>
            <a:endParaRPr lang="en-US" sz="1600" dirty="0">
              <a:solidFill>
                <a:srgbClr val="FF0000"/>
              </a:solidFill>
              <a:latin typeface="Verdana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61448" name="Rectangle 7"/>
          <p:cNvSpPr>
            <a:spLocks noChangeArrowheads="1"/>
          </p:cNvSpPr>
          <p:nvPr/>
        </p:nvSpPr>
        <p:spPr bwMode="auto">
          <a:xfrm>
            <a:off x="131559" y="5206267"/>
            <a:ext cx="7180263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Many people describe their bouts with poison ivy as the </a:t>
            </a:r>
            <a:r>
              <a:rPr lang="ja-JP" altLang="en-US" sz="2000" dirty="0">
                <a:solidFill>
                  <a:srgbClr val="000000"/>
                </a:solidFill>
                <a:latin typeface="Verdana" charset="0"/>
              </a:rPr>
              <a:t>“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worst experience of their life</a:t>
            </a:r>
            <a:r>
              <a:rPr lang="ja-JP" altLang="en-US" sz="2000" dirty="0">
                <a:solidFill>
                  <a:srgbClr val="000000"/>
                </a:solidFill>
                <a:latin typeface="Verdana" charset="0"/>
              </a:rPr>
              <a:t>”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, particularly when it covers the whole body.</a:t>
            </a:r>
          </a:p>
        </p:txBody>
      </p:sp>
      <p:pic>
        <p:nvPicPr>
          <p:cNvPr id="73737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931" y="553589"/>
            <a:ext cx="6038253" cy="452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about </a:t>
            </a:r>
            <a:r>
              <a:rPr lang="en-US" sz="2000" dirty="0">
                <a:solidFill>
                  <a:srgbClr val="FFFFFF"/>
                </a:solidFill>
              </a:rPr>
              <a:t>the rash itself?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DAF6409D-5FB9-0449-87B6-890478D51E3F}" type="slidenum">
              <a:rPr lang="en-US">
                <a:latin typeface="Verdana" charset="0"/>
              </a:rPr>
              <a:pPr/>
              <a:t>97</a:t>
            </a:fld>
            <a:endParaRPr lang="en-US">
              <a:latin typeface="Verdana" charset="0"/>
            </a:endParaRPr>
          </a:p>
        </p:txBody>
      </p:sp>
      <p:sp>
        <p:nvSpPr>
          <p:cNvPr id="62467" name="Rectangle 2"/>
          <p:cNvSpPr>
            <a:spLocks noChangeArrowheads="1"/>
          </p:cNvSpPr>
          <p:nvPr/>
        </p:nvSpPr>
        <p:spPr bwMode="auto">
          <a:xfrm>
            <a:off x="5040313" y="1293813"/>
            <a:ext cx="4103687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71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5245100" y="1384300"/>
            <a:ext cx="3797300" cy="4686300"/>
          </a:xfrm>
        </p:spPr>
        <p:txBody>
          <a:bodyPr/>
          <a:lstStyle/>
          <a:p>
            <a:pPr marL="292100" indent="-292100" eaLnBrk="1" hangingPunct="1">
              <a:lnSpc>
                <a:spcPct val="90000"/>
              </a:lnSpc>
            </a:pPr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You may only have 30 minutes</a:t>
            </a:r>
          </a:p>
          <a:p>
            <a:pPr marL="292100" indent="-292100" eaLnBrk="1" hangingPunct="1">
              <a:lnSpc>
                <a:spcPct val="90000"/>
              </a:lnSpc>
            </a:pPr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Rinse with lots of cold water</a:t>
            </a:r>
          </a:p>
          <a:p>
            <a:pPr marL="292100" indent="-292100" eaLnBrk="1" hangingPunct="1">
              <a:lnSpc>
                <a:spcPct val="90000"/>
              </a:lnSpc>
            </a:pPr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Not hot water</a:t>
            </a:r>
          </a:p>
          <a:p>
            <a:pPr marL="292100" indent="-292100" eaLnBrk="1" hangingPunct="1">
              <a:lnSpc>
                <a:spcPct val="90000"/>
              </a:lnSpc>
            </a:pPr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t shower right away</a:t>
            </a:r>
          </a:p>
          <a:p>
            <a:pPr marL="292100" indent="-292100" eaLnBrk="1" hangingPunct="1">
              <a:lnSpc>
                <a:spcPct val="90000"/>
              </a:lnSpc>
            </a:pPr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Alcohol can remove the oil</a:t>
            </a:r>
          </a:p>
          <a:p>
            <a:pPr marL="292100" indent="-292100" eaLnBrk="1" hangingPunct="1">
              <a:lnSpc>
                <a:spcPct val="90000"/>
              </a:lnSpc>
            </a:pPr>
            <a:r>
              <a:rPr lang="en-US" dirty="0" err="1">
                <a:latin typeface="Verdana" charset="0"/>
                <a:ea typeface="ヒラギノ角ゴ Pro W3" charset="0"/>
                <a:cs typeface="ヒラギノ角ゴ Pro W3" charset="0"/>
              </a:rPr>
              <a:t>Technu</a:t>
            </a:r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 can remove the oil</a:t>
            </a:r>
          </a:p>
          <a:p>
            <a:pPr marL="292100" indent="-292100" eaLnBrk="1" hangingPunct="1">
              <a:lnSpc>
                <a:spcPct val="90000"/>
              </a:lnSpc>
            </a:pPr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dirty="0">
                <a:latin typeface="Verdana" charset="0"/>
                <a:ea typeface="ヒラギノ角ゴ Pro W3" charset="0"/>
                <a:cs typeface="ヒラギノ角ゴ Pro W3" charset="0"/>
              </a:rPr>
              <a:t>t touch your eyes</a:t>
            </a:r>
          </a:p>
        </p:txBody>
      </p:sp>
      <p:sp>
        <p:nvSpPr>
          <p:cNvPr id="12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touch the plant?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03" y="775026"/>
            <a:ext cx="3041487" cy="30414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1032"/>
          <p:cNvSpPr>
            <a:spLocks noChangeArrowheads="1"/>
          </p:cNvSpPr>
          <p:nvPr/>
        </p:nvSpPr>
        <p:spPr bwMode="auto">
          <a:xfrm>
            <a:off x="288518" y="3965249"/>
            <a:ext cx="443327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Remember: the skin on your hands is thick, so the oil may not penetrate. </a:t>
            </a:r>
          </a:p>
          <a:p>
            <a:endParaRPr lang="en-US" sz="2000" dirty="0">
              <a:solidFill>
                <a:srgbClr val="000000"/>
              </a:solidFill>
              <a:latin typeface="Verdana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But if you rub the thin skin on your face, and elsewhere, the oil can get right in. </a:t>
            </a:r>
          </a:p>
        </p:txBody>
      </p:sp>
    </p:spTree>
  </p:cSld>
  <p:clrMapOvr>
    <a:masterClrMapping/>
  </p:clrMapOvr>
  <p:transition>
    <p:wipe dir="r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EC4ED866-49A7-674B-A428-5AB2A8904796}" type="slidenum">
              <a:rPr lang="en-US">
                <a:latin typeface="Verdana" charset="0"/>
              </a:rPr>
              <a:pPr/>
              <a:t>98</a:t>
            </a:fld>
            <a:endParaRPr lang="en-US">
              <a:latin typeface="Verdana" charset="0"/>
            </a:endParaRPr>
          </a:p>
        </p:txBody>
      </p:sp>
      <p:sp>
        <p:nvSpPr>
          <p:cNvPr id="63491" name="Rectangle 1026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495" name="Rectangle 1030"/>
          <p:cNvSpPr>
            <a:spLocks noGrp="1" noChangeArrowheads="1"/>
          </p:cNvSpPr>
          <p:nvPr>
            <p:ph type="body" idx="4294967295"/>
          </p:nvPr>
        </p:nvSpPr>
        <p:spPr>
          <a:xfrm>
            <a:off x="7391400" y="1384300"/>
            <a:ext cx="1651000" cy="4686300"/>
          </a:xfrm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You may only have 30 minutes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Rinse with lots of cold water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Not hot water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t shower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Alcohol can remove the oil</a:t>
            </a:r>
          </a:p>
          <a:p>
            <a:pPr marL="228600" indent="-228600" eaLnBrk="1" hangingPunct="1"/>
            <a:r>
              <a:rPr lang="en-US" sz="1400" dirty="0" err="1">
                <a:latin typeface="Verdana" charset="0"/>
                <a:ea typeface="ヒラギノ角ゴ Pro W3" charset="0"/>
                <a:cs typeface="ヒラギノ角ゴ Pro W3" charset="0"/>
              </a:rPr>
              <a:t>Technu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 can remove the oil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t touch your eyes</a:t>
            </a:r>
          </a:p>
        </p:txBody>
      </p:sp>
      <p:pic>
        <p:nvPicPr>
          <p:cNvPr id="126983" name="Picture 10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283" y="566616"/>
            <a:ext cx="4705214" cy="399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7184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63497" name="Rectangle 1032"/>
          <p:cNvSpPr>
            <a:spLocks noChangeArrowheads="1"/>
          </p:cNvSpPr>
          <p:nvPr/>
        </p:nvSpPr>
        <p:spPr bwMode="auto">
          <a:xfrm>
            <a:off x="177800" y="4740275"/>
            <a:ext cx="7180263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Most sources indicate that the </a:t>
            </a:r>
            <a:r>
              <a:rPr lang="en-US" sz="2000" dirty="0" err="1">
                <a:solidFill>
                  <a:srgbClr val="000000"/>
                </a:solidFill>
                <a:latin typeface="Verdana" charset="0"/>
              </a:rPr>
              <a:t>urushiol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 oil is absorbed in as little as 30 minutes. It is absorbed faster in hot weather, and faster if your skin is wet and sweaty.</a:t>
            </a: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touch the plant?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2pPr>
            <a:lvl3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3pPr>
            <a:lvl4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4pPr>
            <a:lvl5pPr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ヒラギノ角ゴ Pro W3" charset="0"/>
                <a:cs typeface="ヒラギノ角ゴ Pro W3" charset="0"/>
              </a:defRPr>
            </a:lvl9pPr>
          </a:lstStyle>
          <a:p>
            <a:fld id="{3C5F5C83-EEE5-1144-A5B8-25934D471192}" type="slidenum">
              <a:rPr lang="en-US">
                <a:latin typeface="Verdana" charset="0"/>
              </a:rPr>
              <a:pPr/>
              <a:t>99</a:t>
            </a:fld>
            <a:endParaRPr lang="en-US">
              <a:latin typeface="Verdana" charset="0"/>
            </a:endParaRPr>
          </a:p>
        </p:txBody>
      </p:sp>
      <p:sp>
        <p:nvSpPr>
          <p:cNvPr id="64515" name="Rectangle 5"/>
          <p:cNvSpPr>
            <a:spLocks noChangeArrowheads="1"/>
          </p:cNvSpPr>
          <p:nvPr/>
        </p:nvSpPr>
        <p:spPr bwMode="auto">
          <a:xfrm>
            <a:off x="7402513" y="1293813"/>
            <a:ext cx="1741487" cy="5105400"/>
          </a:xfrm>
          <a:prstGeom prst="rect">
            <a:avLst/>
          </a:prstGeom>
          <a:solidFill>
            <a:srgbClr val="E3E9EA"/>
          </a:solidFill>
          <a:ln>
            <a:noFill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391400" y="1384300"/>
            <a:ext cx="1651000" cy="3797963"/>
          </a:xfrm>
          <a:noFill/>
        </p:spPr>
        <p:txBody>
          <a:bodyPr>
            <a:spAutoFit/>
          </a:bodyPr>
          <a:lstStyle/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You may only have 30 minutes</a:t>
            </a:r>
          </a:p>
          <a:p>
            <a:pPr marL="228600" indent="-228600" eaLnBrk="1" hangingPunct="1"/>
            <a:r>
              <a:rPr lang="en-US" sz="1400" dirty="0">
                <a:solidFill>
                  <a:srgbClr val="FF0000"/>
                </a:solidFill>
                <a:latin typeface="Verdana" charset="0"/>
                <a:ea typeface="ヒラギノ角ゴ Pro W3" charset="0"/>
                <a:cs typeface="ヒラギノ角ゴ Pro W3" charset="0"/>
              </a:rPr>
              <a:t>Rinse with lots of cold water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Not hot water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t shower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Alcohol can remove the oil</a:t>
            </a:r>
          </a:p>
          <a:p>
            <a:pPr marL="228600" indent="-228600" eaLnBrk="1" hangingPunct="1"/>
            <a:r>
              <a:rPr lang="en-US" sz="1400" dirty="0" err="1">
                <a:latin typeface="Verdana" charset="0"/>
                <a:ea typeface="ヒラギノ角ゴ Pro W3" charset="0"/>
                <a:cs typeface="ヒラギノ角ゴ Pro W3" charset="0"/>
              </a:rPr>
              <a:t>Technu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 can remove the oil</a:t>
            </a:r>
          </a:p>
          <a:p>
            <a:pPr marL="228600" indent="-228600" eaLnBrk="1" hangingPunct="1"/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Don</a:t>
            </a:r>
            <a:r>
              <a:rPr lang="ja-JP" alt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’</a:t>
            </a:r>
            <a:r>
              <a:rPr lang="en-US" sz="1400" dirty="0">
                <a:latin typeface="Verdana" charset="0"/>
                <a:ea typeface="ヒラギノ角ゴ Pro W3" charset="0"/>
                <a:cs typeface="ヒラギノ角ゴ Pro W3" charset="0"/>
              </a:rPr>
              <a:t>t touch your eyes</a:t>
            </a:r>
          </a:p>
        </p:txBody>
      </p:sp>
      <p:sp>
        <p:nvSpPr>
          <p:cNvPr id="64520" name="Rectangle 11"/>
          <p:cNvSpPr>
            <a:spLocks noChangeArrowheads="1"/>
          </p:cNvSpPr>
          <p:nvPr/>
        </p:nvSpPr>
        <p:spPr bwMode="auto">
          <a:xfrm>
            <a:off x="271910" y="4561172"/>
            <a:ext cx="6761163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Rinse with </a:t>
            </a:r>
            <a:r>
              <a:rPr lang="en-US" sz="2000" i="1" dirty="0">
                <a:solidFill>
                  <a:srgbClr val="000000"/>
                </a:solidFill>
                <a:latin typeface="Verdana" charset="0"/>
              </a:rPr>
              <a:t>cold</a:t>
            </a:r>
            <a:r>
              <a:rPr lang="en-US" sz="2000" dirty="0">
                <a:solidFill>
                  <a:srgbClr val="000000"/>
                </a:solidFill>
                <a:latin typeface="Verdana" charset="0"/>
              </a:rPr>
              <a:t> water, such as a garden hose, a stream or a sink. Cold water can wash away the oil before it gets absorbed.</a:t>
            </a:r>
          </a:p>
        </p:txBody>
      </p:sp>
      <p:pic>
        <p:nvPicPr>
          <p:cNvPr id="2060" name="Picture 12" descr="2256436.jpg                                                    00048B87Macintosh HD                   B74677AA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590" y="665082"/>
            <a:ext cx="5870575" cy="3792537"/>
          </a:xfrm>
          <a:prstGeom prst="rect">
            <a:avLst/>
          </a:prstGeom>
          <a:noFill/>
          <a:effectLst>
            <a:outerShdw blurRad="63500" dist="53882" dir="2700000" algn="ctr" rotWithShape="0">
              <a:srgbClr val="5B5B44">
                <a:alpha val="74998"/>
              </a:srgbClr>
            </a:outerShdw>
          </a:effectLst>
        </p:spPr>
      </p:pic>
      <p:sp>
        <p:nvSpPr>
          <p:cNvPr id="10" name="Rectangle 8"/>
          <p:cNvSpPr txBox="1">
            <a:spLocks noChangeArrowheads="1"/>
          </p:cNvSpPr>
          <p:nvPr/>
        </p:nvSpPr>
        <p:spPr bwMode="auto">
          <a:xfrm>
            <a:off x="52104" y="55786"/>
            <a:ext cx="7782821" cy="40011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ヒラギノ角ゴ Pro W3" pitchFamily="-111" charset="-128"/>
                <a:cs typeface="ヒラギノ角ゴ Pro W3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  <a:ea typeface="ヒラギノ角ゴ Pro W3" pitchFamily="-111" charset="-128"/>
                <a:cs typeface="ヒラギノ角ゴ Pro W3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Verdana" pitchFamily="-107" charset="0"/>
              </a:defRPr>
            </a:lvl9pPr>
          </a:lstStyle>
          <a:p>
            <a:pPr eaLnBrk="1" hangingPunct="1">
              <a:defRPr/>
            </a:pPr>
            <a:r>
              <a:rPr lang="en-US" sz="2000" dirty="0"/>
              <a:t>What if </a:t>
            </a:r>
            <a:r>
              <a:rPr lang="en-US" sz="2000" dirty="0">
                <a:solidFill>
                  <a:srgbClr val="FFFFFF"/>
                </a:solidFill>
              </a:rPr>
              <a:t>you touch the plant?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Blank">
  <a:themeElements>
    <a:clrScheme name="">
      <a:dk1>
        <a:srgbClr val="512F36"/>
      </a:dk1>
      <a:lt1>
        <a:srgbClr val="D8D8AE"/>
      </a:lt1>
      <a:dk2>
        <a:srgbClr val="FDC500"/>
      </a:dk2>
      <a:lt2>
        <a:srgbClr val="707059"/>
      </a:lt2>
      <a:accent1>
        <a:srgbClr val="909082"/>
      </a:accent1>
      <a:accent2>
        <a:srgbClr val="809EA8"/>
      </a:accent2>
      <a:accent3>
        <a:srgbClr val="E9E9D3"/>
      </a:accent3>
      <a:accent4>
        <a:srgbClr val="44272D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Blank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7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7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3">
        <a:dk1>
          <a:srgbClr val="512F36"/>
        </a:dk1>
        <a:lt1>
          <a:srgbClr val="D8D8AE"/>
        </a:lt1>
        <a:dk2>
          <a:srgbClr val="FDC500"/>
        </a:dk2>
        <a:lt2>
          <a:srgbClr val="480204"/>
        </a:lt2>
        <a:accent1>
          <a:srgbClr val="909082"/>
        </a:accent1>
        <a:accent2>
          <a:srgbClr val="809EA8"/>
        </a:accent2>
        <a:accent3>
          <a:srgbClr val="E9E9D3"/>
        </a:accent3>
        <a:accent4>
          <a:srgbClr val="44272D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3578</TotalTime>
  <Words>6469</Words>
  <Application>Microsoft Macintosh PowerPoint</Application>
  <PresentationFormat>Letter Paper (8.5x11 in)</PresentationFormat>
  <Paragraphs>1335</Paragraphs>
  <Slides>150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150</vt:i4>
      </vt:variant>
    </vt:vector>
  </HeadingPairs>
  <TitlesOfParts>
    <vt:vector size="156" baseType="lpstr">
      <vt:lpstr>ヒラギノ角ゴ Pro W3</vt:lpstr>
      <vt:lpstr>Arial</vt:lpstr>
      <vt:lpstr>Comic Sans MS</vt:lpstr>
      <vt:lpstr>Times</vt:lpstr>
      <vt:lpstr>Verdana</vt:lpstr>
      <vt:lpstr>Blank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Dealing With Poison Ivy</dc:title>
  <dc:creator>Ruth neeman</dc:creator>
  <cp:lastModifiedBy>jon sachs</cp:lastModifiedBy>
  <cp:revision>338</cp:revision>
  <cp:lastPrinted>2017-05-13T20:58:39Z</cp:lastPrinted>
  <dcterms:created xsi:type="dcterms:W3CDTF">2003-02-16T01:20:04Z</dcterms:created>
  <dcterms:modified xsi:type="dcterms:W3CDTF">2018-03-28T02:57:38Z</dcterms:modified>
</cp:coreProperties>
</file>